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7" y="1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61DAC-A5A2-4579-A6BF-6503B7730023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1B19-BD4D-4E58-98DB-A2836265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4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99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612F-3C6F-46F3-BA32-15B2EAC1EA0A}" type="datetime1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6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4A56-D2B7-4F7D-8009-250C100F81E8}" type="datetime1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5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3F90-B3C4-451A-AAB2-91F48A7B63E7}" type="datetime1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3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B168-938A-404B-993A-65F9E91F0E6A}" type="datetime1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9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D998-A82C-490B-B162-2487F4364305}" type="datetime1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8A1B-8C20-4BA2-8475-176706D4E3FC}" type="datetime1">
              <a:rPr lang="en-US" smtClean="0"/>
              <a:t>5/27/2016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4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504D-C4A1-4BD5-9171-10D5ECD10DE6}" type="datetime1">
              <a:rPr lang="en-US" smtClean="0"/>
              <a:t>5/27/2016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7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9367-4F58-4907-BFA1-EDC6B596265E}" type="datetime1">
              <a:rPr lang="en-US" smtClean="0"/>
              <a:t>5/27/2016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6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4D560-E7CE-4B89-B76A-C3C5420568A5}" type="datetime1">
              <a:rPr lang="en-US" smtClean="0"/>
              <a:t>5/27/2016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57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2FA86-A137-4A9B-A77F-A5A5E00A02D5}" type="datetime1">
              <a:rPr lang="en-US" smtClean="0"/>
              <a:t>5/27/2016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2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B-1CD9-4F1F-B7D9-8608D6FDBBD4}" type="datetime1">
              <a:rPr lang="en-US" smtClean="0"/>
              <a:t>5/27/2016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3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5CFF4-9D72-44B4-9C1C-D2484346E29A}" type="datetime1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0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9066" y="1122363"/>
            <a:ext cx="5858933" cy="2387600"/>
          </a:xfrm>
        </p:spPr>
        <p:txBody>
          <a:bodyPr/>
          <a:lstStyle/>
          <a:p>
            <a:r>
              <a:rPr lang="en-US" dirty="0" smtClean="0"/>
              <a:t>Input and output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9066" y="3602038"/>
            <a:ext cx="5858933" cy="1655762"/>
          </a:xfrm>
        </p:spPr>
        <p:txBody>
          <a:bodyPr/>
          <a:lstStyle/>
          <a:p>
            <a:r>
              <a:rPr lang="en-US" i="1" dirty="0"/>
              <a:t>The Physics of Computing</a:t>
            </a:r>
            <a:endParaRPr lang="en-US" dirty="0"/>
          </a:p>
          <a:p>
            <a:r>
              <a:rPr lang="en-US" dirty="0"/>
              <a:t>Chapter </a:t>
            </a:r>
            <a:r>
              <a:rPr lang="en-US" dirty="0" smtClean="0"/>
              <a:t>6: Input and Output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327" y="1477255"/>
            <a:ext cx="3073613" cy="378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 ink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Pixel represented by bi-tone electric ball.</a:t>
            </a:r>
          </a:p>
          <a:p>
            <a:r>
              <a:rPr lang="en-US" dirty="0" smtClean="0"/>
              <a:t>Ball is electrostatically flipped between black and white.</a:t>
            </a:r>
          </a:p>
          <a:p>
            <a:r>
              <a:rPr lang="en-US" dirty="0" smtClean="0"/>
              <a:t>Reflective display---very high contrast in bright light.</a:t>
            </a:r>
          </a:p>
          <a:p>
            <a:r>
              <a:rPr lang="en-US" dirty="0" smtClean="0"/>
              <a:t>Gray scale and color are difficult.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6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Inkjet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MEMS nozzle is used to spit out ink.</a:t>
            </a:r>
          </a:p>
          <a:p>
            <a:pPr lvl="1"/>
            <a:r>
              <a:rPr lang="en-US" dirty="0" smtClean="0"/>
              <a:t>Microbubbles caused by superheating ink.</a:t>
            </a:r>
          </a:p>
          <a:p>
            <a:pPr lvl="1"/>
            <a:r>
              <a:rPr lang="en-US" dirty="0" smtClean="0"/>
              <a:t>Bubble size is highly precise.</a:t>
            </a:r>
          </a:p>
          <a:p>
            <a:r>
              <a:rPr lang="en-US" dirty="0" smtClean="0"/>
              <a:t>Nozzle is moved by </a:t>
            </a:r>
            <a:r>
              <a:rPr lang="en-US" dirty="0" err="1" smtClean="0"/>
              <a:t>printhead</a:t>
            </a:r>
            <a:r>
              <a:rPr lang="en-US" dirty="0" smtClean="0"/>
              <a:t> to scan page.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7922" y="3084816"/>
            <a:ext cx="2290156" cy="18329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326033" y="4917772"/>
            <a:ext cx="625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Wolf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75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sensors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Absorbing a photon creates an electron-hole pair.</a:t>
                </a:r>
              </a:p>
              <a:p>
                <a:r>
                  <a:rPr lang="en-US" dirty="0" smtClean="0"/>
                  <a:t>Responsiveness to light determined by cutoff wavelength: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𝜆</m:t>
                        </m:r>
                      </m:e>
                      <m:sub>
                        <m:r>
                          <a:rPr lang="en-US" i="1"/>
                          <m:t>𝑐</m:t>
                        </m:r>
                      </m:sub>
                    </m:sSub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h𝑐</m:t>
                        </m:r>
                      </m:num>
                      <m:den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𝐸</m:t>
                            </m:r>
                          </m:e>
                          <m:sub>
                            <m:r>
                              <a:rPr lang="en-US" i="1"/>
                              <m:t>𝑔</m:t>
                            </m:r>
                          </m:sub>
                        </m:sSub>
                      </m:den>
                    </m:f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1.24</m:t>
                        </m:r>
                      </m:num>
                      <m:den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𝐸</m:t>
                            </m:r>
                          </m:e>
                          <m:sub>
                            <m:r>
                              <a:rPr lang="en-US" i="1"/>
                              <m:t>𝑔</m:t>
                            </m:r>
                          </m:sub>
                        </m:sSub>
                        <m:r>
                          <a:rPr lang="en-US" i="1"/>
                          <m:t>(</m:t>
                        </m:r>
                        <m:r>
                          <a:rPr lang="en-US" i="1"/>
                          <m:t>𝑒𝑉</m:t>
                        </m:r>
                        <m:r>
                          <a:rPr lang="en-US" i="1"/>
                          <m:t>)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Junction promotes capture of photons and electron-hole pair creation.</a:t>
                </a:r>
              </a:p>
              <a:p>
                <a:pPr lvl="1"/>
                <a:r>
                  <a:rPr lang="en-US" dirty="0" smtClean="0"/>
                  <a:t>Photodiode uses single junction.</a:t>
                </a:r>
              </a:p>
              <a:p>
                <a:pPr lvl="1"/>
                <a:r>
                  <a:rPr lang="en-US" dirty="0" smtClean="0"/>
                  <a:t>Phototransistor uses one </a:t>
                </a:r>
                <a:r>
                  <a:rPr lang="en-US" dirty="0" err="1" smtClean="0"/>
                  <a:t>pn</a:t>
                </a:r>
                <a:r>
                  <a:rPr lang="en-US" dirty="0" smtClean="0"/>
                  <a:t> junction of transistor. Transistor amplifies current.</a:t>
                </a:r>
              </a:p>
              <a:p>
                <a:r>
                  <a:rPr lang="en-US" dirty="0" smtClean="0"/>
                  <a:t>Junctions are not equally sensitive to all frequencies.</a:t>
                </a:r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11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 architecture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Photodetector and pixel circuit reside in substrate.</a:t>
            </a:r>
          </a:p>
          <a:p>
            <a:r>
              <a:rPr lang="en-US" dirty="0" smtClean="0"/>
              <a:t>Lens focuses light onto photodetector to maximize efficiency.</a:t>
            </a:r>
          </a:p>
          <a:p>
            <a:r>
              <a:rPr lang="en-US" dirty="0" smtClean="0"/>
              <a:t>Filter allows selective color sensing.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27626" y="3857775"/>
            <a:ext cx="5360608" cy="156935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substrate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636055" y="3857775"/>
            <a:ext cx="2685746" cy="53521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photodetector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842404" y="3836684"/>
            <a:ext cx="1634064" cy="53521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pixel </a:t>
            </a:r>
            <a:r>
              <a:rPr lang="en-US" dirty="0" smtClean="0"/>
              <a:t>circuit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554410" y="2315632"/>
            <a:ext cx="4967362" cy="32657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filter</a:t>
            </a:r>
            <a:endParaRPr lang="en-US" dirty="0"/>
          </a:p>
        </p:txBody>
      </p:sp>
      <p:sp>
        <p:nvSpPr>
          <p:cNvPr id="11" name="Block Arc 10"/>
          <p:cNvSpPr/>
          <p:nvPr/>
        </p:nvSpPr>
        <p:spPr>
          <a:xfrm>
            <a:off x="6636054" y="2976033"/>
            <a:ext cx="4840414" cy="725714"/>
          </a:xfrm>
          <a:prstGeom prst="blockArc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lens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67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Bayer 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873172" cy="4351338"/>
          </a:xfrm>
        </p:spPr>
        <p:txBody>
          <a:bodyPr/>
          <a:lstStyle/>
          <a:p>
            <a:r>
              <a:rPr lang="en-US" dirty="0" smtClean="0"/>
              <a:t>Bayer pattern captures colors in regular 2 X 2 pattern.</a:t>
            </a:r>
          </a:p>
          <a:p>
            <a:pPr lvl="1"/>
            <a:r>
              <a:rPr lang="en-US" dirty="0" smtClean="0"/>
              <a:t>Two greens because a eye is most sensitive to green.</a:t>
            </a:r>
          </a:p>
          <a:p>
            <a:r>
              <a:rPr lang="en-US" dirty="0" smtClean="0"/>
              <a:t>Other colors can be interpolated from nearby pixels.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904843" y="2211665"/>
            <a:ext cx="671286" cy="67128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970815" y="2179008"/>
            <a:ext cx="671286" cy="67128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970815" y="4160208"/>
            <a:ext cx="671286" cy="67128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904843" y="4114851"/>
            <a:ext cx="671286" cy="67128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9808029" y="2179008"/>
            <a:ext cx="671286" cy="67128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9871529" y="4160208"/>
            <a:ext cx="671286" cy="67128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896100" y="2179008"/>
            <a:ext cx="671286" cy="67128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970815" y="3165979"/>
            <a:ext cx="671286" cy="67128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896100" y="4114851"/>
            <a:ext cx="671286" cy="67128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970815" y="5105451"/>
            <a:ext cx="671286" cy="67128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7919357" y="5105451"/>
            <a:ext cx="671286" cy="67128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8880929" y="4114851"/>
            <a:ext cx="671286" cy="67128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8880929" y="2211665"/>
            <a:ext cx="671286" cy="67128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0884783" y="2211665"/>
            <a:ext cx="671286" cy="67128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9871529" y="3165979"/>
            <a:ext cx="671286" cy="67128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904843" y="3165979"/>
            <a:ext cx="671286" cy="67128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9866474" y="5089041"/>
            <a:ext cx="671286" cy="67128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0884783" y="4160208"/>
            <a:ext cx="671286" cy="67128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896100" y="3160272"/>
            <a:ext cx="671286" cy="671286"/>
          </a:xfrm>
          <a:prstGeom prst="ellipse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6896100" y="5105451"/>
            <a:ext cx="671286" cy="671286"/>
          </a:xfrm>
          <a:prstGeom prst="ellipse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8880929" y="3165979"/>
            <a:ext cx="671286" cy="671286"/>
          </a:xfrm>
          <a:prstGeom prst="ellipse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8880929" y="5091589"/>
            <a:ext cx="671286" cy="671286"/>
          </a:xfrm>
          <a:prstGeom prst="ellipse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0884783" y="3229479"/>
            <a:ext cx="671286" cy="671286"/>
          </a:xfrm>
          <a:prstGeom prst="ellipse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0884783" y="5105451"/>
            <a:ext cx="671286" cy="671286"/>
          </a:xfrm>
          <a:prstGeom prst="ellipse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7826829" y="1690688"/>
            <a:ext cx="1875971" cy="2245303"/>
            <a:chOff x="7826829" y="1690688"/>
            <a:chExt cx="1875971" cy="2245303"/>
          </a:xfrm>
        </p:grpSpPr>
        <p:sp>
          <p:nvSpPr>
            <p:cNvPr id="30" name="Rectangle 29"/>
            <p:cNvSpPr/>
            <p:nvPr/>
          </p:nvSpPr>
          <p:spPr>
            <a:xfrm>
              <a:off x="7826829" y="2060020"/>
              <a:ext cx="1875971" cy="1875971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40895" y="1690688"/>
              <a:ext cx="14616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Bayer pattern</a:t>
              </a:r>
              <a:endParaRPr lang="en-US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255000" y="2469294"/>
            <a:ext cx="0" cy="1981200"/>
            <a:chOff x="4114800" y="2362200"/>
            <a:chExt cx="0" cy="1981200"/>
          </a:xfrm>
        </p:grpSpPr>
        <p:cxnSp>
          <p:nvCxnSpPr>
            <p:cNvPr id="35" name="Straight Arrow Connector 34"/>
            <p:cNvCxnSpPr/>
            <p:nvPr/>
          </p:nvCxnSpPr>
          <p:spPr bwMode="auto">
            <a:xfrm>
              <a:off x="4114800" y="2362200"/>
              <a:ext cx="0" cy="1066800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6" name="Straight Arrow Connector 35"/>
            <p:cNvCxnSpPr/>
            <p:nvPr/>
          </p:nvCxnSpPr>
          <p:spPr bwMode="auto">
            <a:xfrm flipV="1">
              <a:off x="4114800" y="3429000"/>
              <a:ext cx="0" cy="914400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66281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sensor architectures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approaches to reading out pixels.</a:t>
            </a:r>
          </a:p>
          <a:p>
            <a:pPr lvl="1"/>
            <a:r>
              <a:rPr lang="en-US" dirty="0" smtClean="0"/>
              <a:t>CCD is highly efficient.</a:t>
            </a:r>
          </a:p>
          <a:p>
            <a:pPr lvl="1"/>
            <a:r>
              <a:rPr lang="en-US" dirty="0" smtClean="0"/>
              <a:t>CMOS active pixel sensor (APS) is more compatible with CMOS processes.</a:t>
            </a:r>
          </a:p>
          <a:p>
            <a:pPr lvl="2"/>
            <a:r>
              <a:rPr lang="en-US" dirty="0" smtClean="0"/>
              <a:t>Photodetectors benefit from somewhat different processing.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9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CCD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MOS capacitors form a bucket brigade.</a:t>
                </a:r>
              </a:p>
              <a:p>
                <a:r>
                  <a:rPr lang="en-US" dirty="0" smtClean="0"/>
                  <a:t>Electrode voltages are used to manipulate band structures.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𝐶</m:t>
                        </m:r>
                      </m:e>
                      <m:sub>
                        <m:r>
                          <a:rPr lang="en-US" i="1"/>
                          <m:t>𝐺𝐵</m:t>
                        </m:r>
                      </m:sub>
                    </m:sSub>
                    <m:r>
                      <a:rPr lang="en-US" i="1"/>
                      <m:t>=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𝐶</m:t>
                        </m:r>
                      </m:e>
                      <m:sub>
                        <m:r>
                          <a:rPr lang="en-US" i="1"/>
                          <m:t>𝑜𝑥</m:t>
                        </m:r>
                      </m:sub>
                    </m:sSub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1</m:t>
                        </m:r>
                      </m:num>
                      <m:den>
                        <m:r>
                          <a:rPr lang="en-US" i="1"/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i="1"/>
                            </m:ctrlPr>
                          </m:radPr>
                          <m:deg/>
                          <m:e>
                            <m:f>
                              <m:fPr>
                                <m:type m:val="lin"/>
                                <m:ctrlPr>
                                  <a:rPr lang="en-US" i="1"/>
                                </m:ctrlPr>
                              </m:fPr>
                              <m:num>
                                <m:r>
                                  <a:rPr lang="en-US" i="1"/>
                                  <m:t>2</m:t>
                                </m:r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𝜑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𝑥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Proper coordination of electrode phases moves all pixels as an analog shift register.</a:t>
                </a:r>
                <a:endParaRPr lang="en-US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 r="-3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561496" y="3752141"/>
            <a:ext cx="3276600" cy="98433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828196" y="3213605"/>
            <a:ext cx="12192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Symbol" panose="05050102010706020507" pitchFamily="18" charset="2"/>
              </a:rPr>
              <a:t>E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9" name="Rectangle 8"/>
          <p:cNvSpPr/>
          <p:nvPr/>
        </p:nvSpPr>
        <p:spPr>
          <a:xfrm>
            <a:off x="9352196" y="3213605"/>
            <a:ext cx="12192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Symbol" panose="05050102010706020507" pitchFamily="18" charset="2"/>
              </a:rPr>
              <a:t>E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10" name="Rectangle 9"/>
          <p:cNvSpPr/>
          <p:nvPr/>
        </p:nvSpPr>
        <p:spPr>
          <a:xfrm>
            <a:off x="7561496" y="3518405"/>
            <a:ext cx="3276600" cy="23373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7561496" y="3823201"/>
            <a:ext cx="3124200" cy="771336"/>
            <a:chOff x="7561496" y="3823201"/>
            <a:chExt cx="3124200" cy="771336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7561496" y="3823205"/>
              <a:ext cx="3048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7866296" y="3823205"/>
              <a:ext cx="171450" cy="39127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8018696" y="4197943"/>
              <a:ext cx="1333500" cy="165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9352196" y="4203263"/>
              <a:ext cx="152400" cy="37473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9504596" y="4594537"/>
              <a:ext cx="10287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10533296" y="3823201"/>
              <a:ext cx="152400" cy="7713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8704496" y="3796527"/>
            <a:ext cx="1890963" cy="525200"/>
            <a:chOff x="8704496" y="3796527"/>
            <a:chExt cx="1890963" cy="525200"/>
          </a:xfrm>
        </p:grpSpPr>
        <p:cxnSp>
          <p:nvCxnSpPr>
            <p:cNvPr id="17" name="Curved Connector 16"/>
            <p:cNvCxnSpPr/>
            <p:nvPr/>
          </p:nvCxnSpPr>
          <p:spPr>
            <a:xfrm>
              <a:off x="8704496" y="4024955"/>
              <a:ext cx="1295400" cy="296772"/>
            </a:xfrm>
            <a:prstGeom prst="curvedConnector3">
              <a:avLst>
                <a:gd name="adj1" fmla="val 99226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9781069" y="3796527"/>
              <a:ext cx="8143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charge</a:t>
              </a:r>
              <a:endParaRPr lang="en-US" dirty="0"/>
            </a:p>
          </p:txBody>
        </p:sp>
      </p:grpSp>
      <p:cxnSp>
        <p:nvCxnSpPr>
          <p:cNvPr id="22" name="Elbow Connector 21"/>
          <p:cNvCxnSpPr/>
          <p:nvPr/>
        </p:nvCxnSpPr>
        <p:spPr>
          <a:xfrm>
            <a:off x="8130919" y="2660906"/>
            <a:ext cx="613753" cy="411697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7561496" y="3823198"/>
            <a:ext cx="3124200" cy="781201"/>
            <a:chOff x="7561496" y="3823198"/>
            <a:chExt cx="3124200" cy="781201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7561496" y="3823201"/>
              <a:ext cx="3048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7862572" y="3858642"/>
              <a:ext cx="290828" cy="74575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8153400" y="4604399"/>
              <a:ext cx="1046396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9199796" y="3823198"/>
              <a:ext cx="152400" cy="78120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9352196" y="3823201"/>
              <a:ext cx="13335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6" name="Elbow Connector 35"/>
          <p:cNvCxnSpPr/>
          <p:nvPr/>
        </p:nvCxnSpPr>
        <p:spPr>
          <a:xfrm>
            <a:off x="9570844" y="2666857"/>
            <a:ext cx="613753" cy="411697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6088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CMOS active pixel sensor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1" y="1825625"/>
            <a:ext cx="3470736" cy="4351338"/>
          </a:xfrm>
        </p:spPr>
        <p:txBody>
          <a:bodyPr/>
          <a:lstStyle/>
          <a:p>
            <a:r>
              <a:rPr lang="en-US" dirty="0" smtClean="0"/>
              <a:t>Sensor architecture similar to memory.</a:t>
            </a:r>
          </a:p>
          <a:p>
            <a:pPr lvl="1"/>
            <a:r>
              <a:rPr lang="en-US" dirty="0" smtClean="0"/>
              <a:t>Row and column address lines.</a:t>
            </a:r>
          </a:p>
          <a:p>
            <a:r>
              <a:rPr lang="en-US" dirty="0" smtClean="0"/>
              <a:t>Analog shift register along bottom shifts out pixels in a row.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539800" y="1929673"/>
            <a:ext cx="694693" cy="6549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pixel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539800" y="2737022"/>
            <a:ext cx="694693" cy="6549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pixel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539800" y="4462899"/>
            <a:ext cx="694693" cy="6549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pixel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683580" y="3741804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6458395" y="1666096"/>
            <a:ext cx="7987" cy="380190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7" idx="3"/>
          </p:cNvCxnSpPr>
          <p:nvPr/>
        </p:nvCxnSpPr>
        <p:spPr>
          <a:xfrm>
            <a:off x="6234493" y="2257148"/>
            <a:ext cx="2318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234493" y="3048523"/>
            <a:ext cx="2318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226506" y="4813691"/>
            <a:ext cx="2318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119035" y="5467998"/>
            <a:ext cx="694693" cy="6549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Analog register</a:t>
            </a:r>
            <a:endParaRPr lang="en-US" sz="1200" dirty="0"/>
          </a:p>
        </p:txBody>
      </p:sp>
      <p:cxnSp>
        <p:nvCxnSpPr>
          <p:cNvPr id="16" name="Straight Connector 15"/>
          <p:cNvCxnSpPr>
            <a:endCxn id="25" idx="1"/>
          </p:cNvCxnSpPr>
          <p:nvPr/>
        </p:nvCxnSpPr>
        <p:spPr>
          <a:xfrm flipV="1">
            <a:off x="6813728" y="5795473"/>
            <a:ext cx="827732" cy="1726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062225" y="1929673"/>
            <a:ext cx="694693" cy="6549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pixel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7062225" y="2737022"/>
            <a:ext cx="694693" cy="6549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pixel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062225" y="4462899"/>
            <a:ext cx="694693" cy="6549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pixel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206005" y="3741804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7980820" y="1666096"/>
            <a:ext cx="7987" cy="380190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7" idx="3"/>
          </p:cNvCxnSpPr>
          <p:nvPr/>
        </p:nvCxnSpPr>
        <p:spPr>
          <a:xfrm>
            <a:off x="7756918" y="2257148"/>
            <a:ext cx="2318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56918" y="3048523"/>
            <a:ext cx="2318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748931" y="4813691"/>
            <a:ext cx="2318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641460" y="5467998"/>
            <a:ext cx="694693" cy="6549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Analog register</a:t>
            </a:r>
            <a:endParaRPr lang="en-US" sz="1200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8336153" y="5812733"/>
            <a:ext cx="2318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9682475" y="1929673"/>
            <a:ext cx="694693" cy="6549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pixel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9682475" y="2737022"/>
            <a:ext cx="694693" cy="6549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pixel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9682475" y="4462899"/>
            <a:ext cx="694693" cy="6549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pixel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9826255" y="3741804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0601070" y="1666096"/>
            <a:ext cx="7987" cy="380190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27" idx="3"/>
          </p:cNvCxnSpPr>
          <p:nvPr/>
        </p:nvCxnSpPr>
        <p:spPr>
          <a:xfrm>
            <a:off x="10377168" y="2257148"/>
            <a:ext cx="2318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0377168" y="3048523"/>
            <a:ext cx="2318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0369181" y="4813691"/>
            <a:ext cx="2318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10261710" y="5467998"/>
            <a:ext cx="694693" cy="6549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Analog register</a:t>
            </a:r>
            <a:endParaRPr lang="en-US" sz="1200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10956403" y="5812733"/>
            <a:ext cx="2318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601130" y="2257148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9163902" y="5610807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11188292" y="5467998"/>
            <a:ext cx="694693" cy="6549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A/D</a:t>
            </a:r>
          </a:p>
          <a:p>
            <a:pPr algn="ctr"/>
            <a:r>
              <a:rPr lang="en-US" sz="1200" dirty="0" smtClean="0"/>
              <a:t>convert</a:t>
            </a:r>
            <a:endParaRPr lang="en-US" sz="1200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11882985" y="5812733"/>
            <a:ext cx="2318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892792" y="2097404"/>
            <a:ext cx="620700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054076" y="1929673"/>
            <a:ext cx="751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word</a:t>
            </a:r>
            <a:r>
              <a:rPr lang="en-US" baseline="-25000" dirty="0" smtClean="0"/>
              <a:t>0</a:t>
            </a:r>
            <a:endParaRPr lang="en-US" baseline="-25000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4892792" y="2904753"/>
            <a:ext cx="620700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054076" y="2737022"/>
            <a:ext cx="751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word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4877316" y="4612733"/>
            <a:ext cx="620700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038600" y="4445002"/>
            <a:ext cx="879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</a:t>
            </a:r>
            <a:r>
              <a:rPr lang="en-US" dirty="0" smtClean="0"/>
              <a:t>ord</a:t>
            </a:r>
            <a:r>
              <a:rPr lang="en-US" baseline="-25000" dirty="0" smtClean="0"/>
              <a:t>h-1</a:t>
            </a:r>
            <a:endParaRPr lang="en-US" baseline="-25000" dirty="0"/>
          </a:p>
        </p:txBody>
      </p:sp>
      <p:sp>
        <p:nvSpPr>
          <p:cNvPr id="47" name="TextBox 46"/>
          <p:cNvSpPr txBox="1"/>
          <p:nvPr/>
        </p:nvSpPr>
        <p:spPr>
          <a:xfrm>
            <a:off x="6209265" y="1280790"/>
            <a:ext cx="514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bit</a:t>
            </a:r>
            <a:r>
              <a:rPr lang="en-US" baseline="-25000" dirty="0" smtClean="0"/>
              <a:t>0</a:t>
            </a:r>
            <a:endParaRPr lang="en-US" baseline="-25000" dirty="0"/>
          </a:p>
        </p:txBody>
      </p:sp>
      <p:sp>
        <p:nvSpPr>
          <p:cNvPr id="48" name="TextBox 47"/>
          <p:cNvSpPr txBox="1"/>
          <p:nvPr/>
        </p:nvSpPr>
        <p:spPr>
          <a:xfrm>
            <a:off x="7723703" y="1305395"/>
            <a:ext cx="514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bit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49" name="TextBox 48"/>
          <p:cNvSpPr txBox="1"/>
          <p:nvPr/>
        </p:nvSpPr>
        <p:spPr>
          <a:xfrm>
            <a:off x="10343953" y="1297408"/>
            <a:ext cx="675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bit</a:t>
            </a:r>
            <a:r>
              <a:rPr lang="en-US" baseline="-25000" smtClean="0"/>
              <a:t>w</a:t>
            </a:r>
            <a:r>
              <a:rPr lang="en-US" baseline="-25000" dirty="0" smtClean="0"/>
              <a:t>-1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83090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APS pixel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738134" cy="4351338"/>
          </a:xfrm>
        </p:spPr>
        <p:txBody>
          <a:bodyPr/>
          <a:lstStyle/>
          <a:p>
            <a:r>
              <a:rPr lang="en-US" dirty="0" smtClean="0"/>
              <a:t>Photogate captures electrons.</a:t>
            </a:r>
          </a:p>
          <a:p>
            <a:r>
              <a:rPr lang="en-US" dirty="0" smtClean="0"/>
              <a:t>Pixel value is stored on transistor gate capacitance.</a:t>
            </a:r>
          </a:p>
          <a:p>
            <a:r>
              <a:rPr lang="en-US" dirty="0" smtClean="0"/>
              <a:t>Row select sends value to row line.</a:t>
            </a:r>
          </a:p>
          <a:p>
            <a:r>
              <a:rPr lang="en-US" dirty="0" smtClean="0"/>
              <a:t>Reset signal resets the pixel value for next image.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11000144" y="2470220"/>
            <a:ext cx="0" cy="858763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1000144" y="1192964"/>
            <a:ext cx="0" cy="532190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1000144" y="4074049"/>
            <a:ext cx="0" cy="771677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8" name="TextBox 7"/>
          <p:cNvSpPr txBox="1"/>
          <p:nvPr/>
        </p:nvSpPr>
        <p:spPr>
          <a:xfrm>
            <a:off x="11139239" y="96116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9802715" y="1725154"/>
            <a:ext cx="1197429" cy="858763"/>
            <a:chOff x="5486400" y="1447800"/>
            <a:chExt cx="1197429" cy="858763"/>
          </a:xfrm>
        </p:grpSpPr>
        <p:grpSp>
          <p:nvGrpSpPr>
            <p:cNvPr id="10" name="Group 9"/>
            <p:cNvGrpSpPr/>
            <p:nvPr/>
          </p:nvGrpSpPr>
          <p:grpSpPr>
            <a:xfrm>
              <a:off x="5486400" y="1447800"/>
              <a:ext cx="1197429" cy="745066"/>
              <a:chOff x="5442857" y="2056190"/>
              <a:chExt cx="1197429" cy="74506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987143" y="2056190"/>
                <a:ext cx="653143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987143" y="2801256"/>
                <a:ext cx="653143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5987143" y="2056190"/>
                <a:ext cx="0" cy="708781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781524" y="2056190"/>
                <a:ext cx="0" cy="74506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5442857" y="2443238"/>
                <a:ext cx="338667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</p:grpSp>
        <p:sp>
          <p:nvSpPr>
            <p:cNvPr id="11" name="Isosceles Triangle 10"/>
            <p:cNvSpPr/>
            <p:nvPr/>
          </p:nvSpPr>
          <p:spPr>
            <a:xfrm rot="5400000">
              <a:off x="6369927" y="2084792"/>
              <a:ext cx="228600" cy="214941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9802715" y="3342288"/>
            <a:ext cx="1197429" cy="858763"/>
            <a:chOff x="5486400" y="1447800"/>
            <a:chExt cx="1197429" cy="858763"/>
          </a:xfrm>
        </p:grpSpPr>
        <p:grpSp>
          <p:nvGrpSpPr>
            <p:cNvPr id="18" name="Group 17"/>
            <p:cNvGrpSpPr/>
            <p:nvPr/>
          </p:nvGrpSpPr>
          <p:grpSpPr>
            <a:xfrm>
              <a:off x="5486400" y="1447800"/>
              <a:ext cx="1197429" cy="745066"/>
              <a:chOff x="5442857" y="2056190"/>
              <a:chExt cx="1197429" cy="745066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5987143" y="2056190"/>
                <a:ext cx="653143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5987143" y="2801256"/>
                <a:ext cx="653143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5987143" y="2056190"/>
                <a:ext cx="0" cy="708781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5781524" y="2056190"/>
                <a:ext cx="0" cy="74506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5442857" y="2443238"/>
                <a:ext cx="338667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</p:grpSp>
        <p:sp>
          <p:nvSpPr>
            <p:cNvPr id="19" name="Isosceles Triangle 18"/>
            <p:cNvSpPr/>
            <p:nvPr/>
          </p:nvSpPr>
          <p:spPr>
            <a:xfrm rot="5400000">
              <a:off x="6369927" y="2084792"/>
              <a:ext cx="228600" cy="214941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474780" y="1725154"/>
            <a:ext cx="1197429" cy="858763"/>
            <a:chOff x="5486400" y="1447800"/>
            <a:chExt cx="1197429" cy="858763"/>
          </a:xfrm>
        </p:grpSpPr>
        <p:grpSp>
          <p:nvGrpSpPr>
            <p:cNvPr id="26" name="Group 25"/>
            <p:cNvGrpSpPr/>
            <p:nvPr/>
          </p:nvGrpSpPr>
          <p:grpSpPr>
            <a:xfrm>
              <a:off x="5486400" y="1447800"/>
              <a:ext cx="1197429" cy="745066"/>
              <a:chOff x="5442857" y="2056190"/>
              <a:chExt cx="1197429" cy="745066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5987143" y="2056190"/>
                <a:ext cx="653143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5987143" y="2801256"/>
                <a:ext cx="653143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5987143" y="2056190"/>
                <a:ext cx="0" cy="708781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5781524" y="2056190"/>
                <a:ext cx="0" cy="74506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5442857" y="2443238"/>
                <a:ext cx="338667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</p:grpSp>
        <p:sp>
          <p:nvSpPr>
            <p:cNvPr id="27" name="Isosceles Triangle 26"/>
            <p:cNvSpPr/>
            <p:nvPr/>
          </p:nvSpPr>
          <p:spPr>
            <a:xfrm rot="5400000">
              <a:off x="6369927" y="2084792"/>
              <a:ext cx="228600" cy="214941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5002115" y="4315954"/>
            <a:ext cx="4114800" cy="144780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6983315" y="3957936"/>
            <a:ext cx="1143000" cy="18929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8235172" y="4315953"/>
            <a:ext cx="851432" cy="76199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5230715" y="4334822"/>
            <a:ext cx="1689632" cy="7431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5230715" y="4355021"/>
            <a:ext cx="1689632" cy="2097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p+</a:t>
            </a:r>
            <a:endParaRPr lang="en-US" dirty="0"/>
          </a:p>
        </p:txBody>
      </p:sp>
      <p:cxnSp>
        <p:nvCxnSpPr>
          <p:cNvPr id="38" name="Straight Connector 37"/>
          <p:cNvCxnSpPr>
            <a:stCxn id="35" idx="0"/>
          </p:cNvCxnSpPr>
          <p:nvPr/>
        </p:nvCxnSpPr>
        <p:spPr>
          <a:xfrm flipV="1">
            <a:off x="8660888" y="2469616"/>
            <a:ext cx="13063" cy="1846337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7556557" y="3392784"/>
            <a:ext cx="0" cy="532190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40" name="TextBox 39"/>
          <p:cNvSpPr txBox="1"/>
          <p:nvPr/>
        </p:nvSpPr>
        <p:spPr>
          <a:xfrm>
            <a:off x="4617364" y="2977284"/>
            <a:ext cx="1423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pinned diode</a:t>
            </a:r>
          </a:p>
          <a:p>
            <a:r>
              <a:rPr lang="en-US" dirty="0" err="1" smtClean="0"/>
              <a:t>photogate</a:t>
            </a:r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8667419" y="1192964"/>
            <a:ext cx="0" cy="532190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42" name="TextBox 41"/>
          <p:cNvSpPr txBox="1"/>
          <p:nvPr/>
        </p:nvSpPr>
        <p:spPr>
          <a:xfrm>
            <a:off x="6730450" y="1894878"/>
            <a:ext cx="658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reset</a:t>
            </a:r>
            <a:endParaRPr lang="en-US" dirty="0"/>
          </a:p>
        </p:txBody>
      </p:sp>
      <p:cxnSp>
        <p:nvCxnSpPr>
          <p:cNvPr id="43" name="Straight Connector 42"/>
          <p:cNvCxnSpPr/>
          <p:nvPr/>
        </p:nvCxnSpPr>
        <p:spPr>
          <a:xfrm flipH="1">
            <a:off x="7897715" y="1187082"/>
            <a:ext cx="3200400" cy="13372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9802715" y="2112202"/>
            <a:ext cx="0" cy="908352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8660888" y="3015325"/>
            <a:ext cx="1141827" cy="5229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46" name="TextBox 45"/>
          <p:cNvSpPr txBox="1"/>
          <p:nvPr/>
        </p:nvSpPr>
        <p:spPr>
          <a:xfrm>
            <a:off x="8860585" y="3351146"/>
            <a:ext cx="119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row select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6004101" y="2899601"/>
            <a:ext cx="1394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transfer gate</a:t>
            </a:r>
            <a:endParaRPr lang="en-US" dirty="0"/>
          </a:p>
        </p:txBody>
      </p:sp>
      <p:cxnSp>
        <p:nvCxnSpPr>
          <p:cNvPr id="48" name="Straight Arrow Connector 47"/>
          <p:cNvCxnSpPr>
            <a:stCxn id="47" idx="2"/>
          </p:cNvCxnSpPr>
          <p:nvPr/>
        </p:nvCxnSpPr>
        <p:spPr>
          <a:xfrm>
            <a:off x="6701279" y="3268933"/>
            <a:ext cx="412314" cy="5338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5474994" y="3691025"/>
            <a:ext cx="412314" cy="5338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10969833" y="4832420"/>
            <a:ext cx="737882" cy="13221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51" name="Straight Connector 50"/>
          <p:cNvCxnSpPr/>
          <p:nvPr/>
        </p:nvCxnSpPr>
        <p:spPr>
          <a:xfrm flipH="1" flipV="1">
            <a:off x="11707715" y="734554"/>
            <a:ext cx="18729" cy="4647596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52" name="TextBox 51"/>
          <p:cNvSpPr txBox="1"/>
          <p:nvPr/>
        </p:nvSpPr>
        <p:spPr>
          <a:xfrm>
            <a:off x="11091337" y="406359"/>
            <a:ext cx="54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88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Theremin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Theremin was early electronic musical instrument.</a:t>
                </a:r>
              </a:p>
              <a:p>
                <a:pPr lvl="1"/>
                <a:r>
                  <a:rPr lang="en-US" dirty="0" smtClean="0"/>
                  <a:t>Capacitive sensor, does not require touch.</a:t>
                </a:r>
              </a:p>
              <a:p>
                <a:r>
                  <a:rPr lang="en-US" dirty="0" smtClean="0"/>
                  <a:t>Resonant circuit frequency: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𝑓</m:t>
                        </m:r>
                      </m:e>
                      <m:sub>
                        <m:r>
                          <a:rPr lang="en-US" i="1"/>
                          <m:t>0</m:t>
                        </m:r>
                      </m:sub>
                    </m:sSub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i="1"/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i="1"/>
                                </m:ctrlPr>
                              </m:fPr>
                              <m:num>
                                <m:r>
                                  <a:rPr lang="en-US" i="1"/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i="1"/>
                              <m:t>+</m:t>
                            </m:r>
                            <m:f>
                              <m:fPr>
                                <m:ctrlPr>
                                  <a:rPr lang="en-US" i="1"/>
                                </m:ctrlPr>
                              </m:fPr>
                              <m:num>
                                <m:r>
                                  <a:rPr lang="en-US" i="1"/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2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i="1"/>
                              <m:t>+</m:t>
                            </m:r>
                            <m:f>
                              <m:fPr>
                                <m:ctrlPr>
                                  <a:rPr lang="en-US" i="1"/>
                                </m:ctrlPr>
                              </m:fPr>
                              <m:num>
                                <m:r>
                                  <a:rPr lang="en-US" i="1"/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/>
                                    </m:ctrlPr>
                                  </m:sSubPr>
                                  <m:e>
                                    <m:r>
                                      <a:rPr lang="en-US" i="1"/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i="1"/>
                                      <m:t>𝑎𝑛𝑡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</m:num>
                      <m:den>
                        <m:r>
                          <a:rPr lang="en-US" i="1"/>
                          <m:t>2</m:t>
                        </m:r>
                        <m:r>
                          <a:rPr lang="en-US" i="1"/>
                          <m:t>𝜋</m:t>
                        </m:r>
                        <m:rad>
                          <m:radPr>
                            <m:degHide m:val="on"/>
                            <m:ctrlPr>
                              <a:rPr lang="en-US" i="1"/>
                            </m:ctrlPr>
                          </m:radPr>
                          <m:deg/>
                          <m:e>
                            <m:r>
                              <a:rPr lang="en-US" i="1"/>
                              <m:t>𝐿</m:t>
                            </m:r>
                          </m:e>
                        </m:rad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Body capacitance is added to circuit: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∆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𝐶</m:t>
                        </m:r>
                      </m:e>
                      <m:sub>
                        <m:r>
                          <a:rPr lang="en-US" i="1"/>
                          <m:t>𝑎</m:t>
                        </m:r>
                      </m:sub>
                    </m:sSub>
                    <m:r>
                      <a:rPr lang="en-US" i="1"/>
                      <m:t>≈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𝜋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𝜖</m:t>
                            </m:r>
                          </m:e>
                          <m:sub>
                            <m:r>
                              <a:rPr lang="en-US" i="1"/>
                              <m:t>0</m:t>
                            </m:r>
                          </m:sub>
                        </m:sSub>
                        <m:r>
                          <a:rPr lang="en-US" i="1"/>
                          <m:t>h</m:t>
                        </m:r>
                      </m:num>
                      <m:den>
                        <m:r>
                          <a:rPr lang="en-US" i="1"/>
                          <m:t>10</m:t>
                        </m:r>
                        <m:func>
                          <m:funcPr>
                            <m:ctrlPr>
                              <a:rPr lang="en-US" i="1"/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/>
                              <m:t>log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i="1"/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/>
                                    </m:ctrlPr>
                                  </m:fPr>
                                  <m:num>
                                    <m:r>
                                      <a:rPr lang="en-US" i="1"/>
                                      <m:t>4</m:t>
                                    </m:r>
                                    <m:r>
                                      <a:rPr lang="en-US" i="1"/>
                                      <m:t>𝑥</m:t>
                                    </m:r>
                                  </m:num>
                                  <m:den>
                                    <m:r>
                                      <a:rPr lang="en-US" i="1"/>
                                      <m:t>𝑑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den>
                    </m:f>
                  </m:oMath>
                </a14:m>
                <a:endParaRPr lang="en-US" dirty="0" smtClean="0"/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3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362158" y="2823140"/>
            <a:ext cx="687253" cy="1645920"/>
            <a:chOff x="5138252" y="640080"/>
            <a:chExt cx="687253" cy="1645920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5531398" y="640080"/>
              <a:ext cx="0" cy="33250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5545916" y="1953491"/>
              <a:ext cx="0" cy="33250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5138252" y="955964"/>
              <a:ext cx="687253" cy="997527"/>
            </a:xfrm>
            <a:custGeom>
              <a:avLst/>
              <a:gdLst>
                <a:gd name="connsiteX0" fmla="*/ 398024 w 687253"/>
                <a:gd name="connsiteY0" fmla="*/ 0 h 997527"/>
                <a:gd name="connsiteX1" fmla="*/ 680657 w 687253"/>
                <a:gd name="connsiteY1" fmla="*/ 108065 h 997527"/>
                <a:gd name="connsiteX2" fmla="*/ 148643 w 687253"/>
                <a:gd name="connsiteY2" fmla="*/ 399011 h 997527"/>
                <a:gd name="connsiteX3" fmla="*/ 32264 w 687253"/>
                <a:gd name="connsiteY3" fmla="*/ 241069 h 997527"/>
                <a:gd name="connsiteX4" fmla="*/ 647406 w 687253"/>
                <a:gd name="connsiteY4" fmla="*/ 423949 h 997527"/>
                <a:gd name="connsiteX5" fmla="*/ 156955 w 687253"/>
                <a:gd name="connsiteY5" fmla="*/ 748145 h 997527"/>
                <a:gd name="connsiteX6" fmla="*/ 32264 w 687253"/>
                <a:gd name="connsiteY6" fmla="*/ 590203 h 997527"/>
                <a:gd name="connsiteX7" fmla="*/ 639093 w 687253"/>
                <a:gd name="connsiteY7" fmla="*/ 739832 h 997527"/>
                <a:gd name="connsiteX8" fmla="*/ 398024 w 687253"/>
                <a:gd name="connsiteY8" fmla="*/ 997527 h 997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7253" h="997527">
                  <a:moveTo>
                    <a:pt x="398024" y="0"/>
                  </a:moveTo>
                  <a:cubicBezTo>
                    <a:pt x="560122" y="20781"/>
                    <a:pt x="722220" y="41563"/>
                    <a:pt x="680657" y="108065"/>
                  </a:cubicBezTo>
                  <a:cubicBezTo>
                    <a:pt x="639094" y="174567"/>
                    <a:pt x="256708" y="376844"/>
                    <a:pt x="148643" y="399011"/>
                  </a:cubicBezTo>
                  <a:cubicBezTo>
                    <a:pt x="40578" y="421178"/>
                    <a:pt x="-50863" y="236913"/>
                    <a:pt x="32264" y="241069"/>
                  </a:cubicBezTo>
                  <a:cubicBezTo>
                    <a:pt x="115391" y="245225"/>
                    <a:pt x="626624" y="339436"/>
                    <a:pt x="647406" y="423949"/>
                  </a:cubicBezTo>
                  <a:cubicBezTo>
                    <a:pt x="668188" y="508462"/>
                    <a:pt x="259479" y="720436"/>
                    <a:pt x="156955" y="748145"/>
                  </a:cubicBezTo>
                  <a:cubicBezTo>
                    <a:pt x="54431" y="775854"/>
                    <a:pt x="-48092" y="591588"/>
                    <a:pt x="32264" y="590203"/>
                  </a:cubicBezTo>
                  <a:cubicBezTo>
                    <a:pt x="112620" y="588818"/>
                    <a:pt x="578133" y="671945"/>
                    <a:pt x="639093" y="739832"/>
                  </a:cubicBezTo>
                  <a:cubicBezTo>
                    <a:pt x="700053" y="807719"/>
                    <a:pt x="549038" y="902623"/>
                    <a:pt x="398024" y="997527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8190958" y="2649666"/>
            <a:ext cx="1008611" cy="972589"/>
            <a:chOff x="2036618" y="2709949"/>
            <a:chExt cx="1008611" cy="972589"/>
          </a:xfrm>
        </p:grpSpPr>
        <p:sp>
          <p:nvSpPr>
            <p:cNvPr id="12" name="Arc 11"/>
            <p:cNvSpPr/>
            <p:nvPr/>
          </p:nvSpPr>
          <p:spPr>
            <a:xfrm>
              <a:off x="2036618" y="3266902"/>
              <a:ext cx="947651" cy="315883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rc 12"/>
            <p:cNvSpPr/>
            <p:nvPr/>
          </p:nvSpPr>
          <p:spPr>
            <a:xfrm flipH="1">
              <a:off x="2097578" y="3266902"/>
              <a:ext cx="947651" cy="315883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 flipV="1">
              <a:off x="2097577" y="3125585"/>
              <a:ext cx="886692" cy="831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540923" y="2709949"/>
              <a:ext cx="0" cy="4156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2540922" y="3266902"/>
              <a:ext cx="0" cy="4156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8190956" y="3622255"/>
            <a:ext cx="1008611" cy="972589"/>
            <a:chOff x="2036618" y="2709949"/>
            <a:chExt cx="1008611" cy="972589"/>
          </a:xfrm>
        </p:grpSpPr>
        <p:sp>
          <p:nvSpPr>
            <p:cNvPr id="18" name="Arc 17"/>
            <p:cNvSpPr/>
            <p:nvPr/>
          </p:nvSpPr>
          <p:spPr>
            <a:xfrm>
              <a:off x="2036618" y="3266902"/>
              <a:ext cx="947651" cy="315883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Arc 18"/>
            <p:cNvSpPr/>
            <p:nvPr/>
          </p:nvSpPr>
          <p:spPr>
            <a:xfrm flipH="1">
              <a:off x="2097578" y="3266902"/>
              <a:ext cx="947651" cy="315883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2097577" y="3125585"/>
              <a:ext cx="886692" cy="831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2540923" y="2709949"/>
              <a:ext cx="0" cy="4156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2540922" y="3266902"/>
              <a:ext cx="0" cy="4156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3" name="Straight Connector 22"/>
          <p:cNvCxnSpPr/>
          <p:nvPr/>
        </p:nvCxnSpPr>
        <p:spPr>
          <a:xfrm flipH="1">
            <a:off x="6755304" y="2649666"/>
            <a:ext cx="193995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6755304" y="4606650"/>
            <a:ext cx="197043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6755304" y="2649666"/>
            <a:ext cx="0" cy="17347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6755304" y="4421370"/>
            <a:ext cx="7346" cy="1852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Isosceles Triangle 26"/>
          <p:cNvSpPr/>
          <p:nvPr/>
        </p:nvSpPr>
        <p:spPr>
          <a:xfrm flipV="1">
            <a:off x="7450963" y="1193192"/>
            <a:ext cx="609600" cy="6096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>
            <a:stCxn id="27" idx="3"/>
          </p:cNvCxnSpPr>
          <p:nvPr/>
        </p:nvCxnSpPr>
        <p:spPr>
          <a:xfrm flipH="1">
            <a:off x="7725282" y="1193192"/>
            <a:ext cx="30481" cy="146828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815949" y="3453121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30" name="TextBox 29"/>
          <p:cNvSpPr txBox="1"/>
          <p:nvPr/>
        </p:nvSpPr>
        <p:spPr>
          <a:xfrm>
            <a:off x="8192377" y="1332644"/>
            <a:ext cx="959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antenna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9248119" y="3021953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r>
              <a:rPr lang="en-US" baseline="-25000" dirty="0"/>
              <a:t>2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245147" y="4012328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8695259" y="3637787"/>
            <a:ext cx="1156858" cy="104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8695260" y="4606650"/>
            <a:ext cx="115685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9852117" y="3967094"/>
            <a:ext cx="519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out</a:t>
            </a:r>
            <a:endParaRPr lang="en-US" baseline="-25000" dirty="0"/>
          </a:p>
        </p:txBody>
      </p:sp>
      <p:grpSp>
        <p:nvGrpSpPr>
          <p:cNvPr id="36" name="Group 35"/>
          <p:cNvGrpSpPr/>
          <p:nvPr/>
        </p:nvGrpSpPr>
        <p:grpSpPr>
          <a:xfrm>
            <a:off x="10235636" y="2692590"/>
            <a:ext cx="1008611" cy="972589"/>
            <a:chOff x="2036618" y="2709949"/>
            <a:chExt cx="1008611" cy="972589"/>
          </a:xfrm>
        </p:grpSpPr>
        <p:sp>
          <p:nvSpPr>
            <p:cNvPr id="37" name="Arc 36"/>
            <p:cNvSpPr/>
            <p:nvPr/>
          </p:nvSpPr>
          <p:spPr>
            <a:xfrm>
              <a:off x="2036618" y="3266902"/>
              <a:ext cx="947651" cy="315883"/>
            </a:xfrm>
            <a:prstGeom prst="arc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Arc 37"/>
            <p:cNvSpPr/>
            <p:nvPr/>
          </p:nvSpPr>
          <p:spPr>
            <a:xfrm flipH="1">
              <a:off x="2097578" y="3266902"/>
              <a:ext cx="947651" cy="315883"/>
            </a:xfrm>
            <a:prstGeom prst="arc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Connector 38"/>
            <p:cNvCxnSpPr/>
            <p:nvPr/>
          </p:nvCxnSpPr>
          <p:spPr>
            <a:xfrm flipV="1">
              <a:off x="2097577" y="3125585"/>
              <a:ext cx="886692" cy="8314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V="1">
              <a:off x="2540923" y="2709949"/>
              <a:ext cx="0" cy="415636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2540922" y="3266902"/>
              <a:ext cx="0" cy="415636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2" name="Isosceles Triangle 41"/>
          <p:cNvSpPr/>
          <p:nvPr/>
        </p:nvSpPr>
        <p:spPr>
          <a:xfrm flipV="1">
            <a:off x="10522587" y="3631094"/>
            <a:ext cx="440574" cy="390698"/>
          </a:xfrm>
          <a:prstGeom prst="triangle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9935554" y="362531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9958657" y="4317966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8725741" y="2649666"/>
            <a:ext cx="2014199" cy="11807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1268278" y="3006907"/>
            <a:ext cx="511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r>
              <a:rPr lang="en-US" baseline="-25000" dirty="0" smtClean="0"/>
              <a:t>ant</a:t>
            </a:r>
            <a:endParaRPr lang="en-US" baseline="-25000" dirty="0"/>
          </a:p>
        </p:txBody>
      </p:sp>
      <p:sp>
        <p:nvSpPr>
          <p:cNvPr id="47" name="Isosceles Triangle 46"/>
          <p:cNvSpPr/>
          <p:nvPr/>
        </p:nvSpPr>
        <p:spPr>
          <a:xfrm flipV="1">
            <a:off x="7535476" y="5011866"/>
            <a:ext cx="440574" cy="390698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/>
          <p:cNvCxnSpPr>
            <a:stCxn id="47" idx="3"/>
          </p:cNvCxnSpPr>
          <p:nvPr/>
        </p:nvCxnSpPr>
        <p:spPr>
          <a:xfrm flipV="1">
            <a:off x="7755763" y="4594844"/>
            <a:ext cx="0" cy="4170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661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Displays</a:t>
            </a:r>
          </a:p>
          <a:p>
            <a:r>
              <a:rPr lang="en-US" dirty="0" smtClean="0"/>
              <a:t>Image sensors</a:t>
            </a:r>
          </a:p>
          <a:p>
            <a:r>
              <a:rPr lang="en-US" dirty="0" smtClean="0"/>
              <a:t>Touch sensors</a:t>
            </a:r>
          </a:p>
          <a:p>
            <a:r>
              <a:rPr lang="en-US" dirty="0" smtClean="0"/>
              <a:t>Microphones</a:t>
            </a:r>
          </a:p>
          <a:p>
            <a:r>
              <a:rPr lang="en-US" dirty="0" smtClean="0"/>
              <a:t>Accelerometers and inertial sensors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23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Resistive touch screen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2D voltmeter:</a:t>
            </a:r>
          </a:p>
          <a:p>
            <a:pPr lvl="1"/>
            <a:r>
              <a:rPr lang="en-US" dirty="0" smtClean="0"/>
              <a:t>Alternates between x and y measurements.</a:t>
            </a:r>
          </a:p>
          <a:p>
            <a:pPr lvl="1"/>
            <a:r>
              <a:rPr lang="en-US" dirty="0" smtClean="0"/>
              <a:t>Touch creates contact between membrane and screen.</a:t>
            </a:r>
          </a:p>
          <a:p>
            <a:pPr lvl="1"/>
            <a:r>
              <a:rPr lang="en-US" dirty="0" smtClean="0"/>
              <a:t>Voltmeter measures voltage drop from edge of screen to touch point.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453996" y="2480588"/>
            <a:ext cx="2813742" cy="44087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screen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453996" y="1597192"/>
            <a:ext cx="194041" cy="2607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972972" y="135822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10269520" y="2434410"/>
            <a:ext cx="42141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7056093" y="1727555"/>
            <a:ext cx="42141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453996" y="2260152"/>
            <a:ext cx="2813742" cy="22043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632260" y="1597192"/>
            <a:ext cx="2603037" cy="2806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7675251" y="1901463"/>
            <a:ext cx="348343" cy="34834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/>
          <p:cNvSpPr/>
          <p:nvPr/>
        </p:nvSpPr>
        <p:spPr>
          <a:xfrm rot="5400000">
            <a:off x="10668537" y="2323797"/>
            <a:ext cx="266013" cy="221226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8740340" y="1877877"/>
            <a:ext cx="348343" cy="34834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9886954" y="1877876"/>
            <a:ext cx="348343" cy="34834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449752" y="3666565"/>
            <a:ext cx="2725993" cy="2057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8302362" y="3112192"/>
            <a:ext cx="404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y+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449752" y="3666565"/>
            <a:ext cx="159775" cy="2057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449752" y="3666565"/>
            <a:ext cx="2725993" cy="16960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449752" y="5554358"/>
            <a:ext cx="2691727" cy="1696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0015970" y="3666565"/>
            <a:ext cx="159775" cy="2057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8778482" y="3309814"/>
            <a:ext cx="0" cy="3595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9" idx="1"/>
          </p:cNvCxnSpPr>
          <p:nvPr/>
        </p:nvCxnSpPr>
        <p:spPr>
          <a:xfrm flipH="1">
            <a:off x="7028341" y="4695265"/>
            <a:ext cx="42141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964690" y="4193740"/>
            <a:ext cx="404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x+</a:t>
            </a:r>
            <a:endParaRPr lang="en-US" dirty="0"/>
          </a:p>
        </p:txBody>
      </p:sp>
      <p:sp>
        <p:nvSpPr>
          <p:cNvPr id="26" name="Down Arrow 25"/>
          <p:cNvSpPr/>
          <p:nvPr/>
        </p:nvSpPr>
        <p:spPr>
          <a:xfrm>
            <a:off x="9099114" y="4462896"/>
            <a:ext cx="286366" cy="501525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8787084" y="5723965"/>
            <a:ext cx="0" cy="3595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10196787" y="4689119"/>
            <a:ext cx="42141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Isosceles Triangle 28"/>
          <p:cNvSpPr/>
          <p:nvPr/>
        </p:nvSpPr>
        <p:spPr>
          <a:xfrm rot="10800000">
            <a:off x="8654077" y="6098256"/>
            <a:ext cx="266013" cy="221226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 rot="5400000">
            <a:off x="10593761" y="4578506"/>
            <a:ext cx="266013" cy="221226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9242297" y="4964421"/>
            <a:ext cx="0" cy="589937"/>
          </a:xfrm>
          <a:prstGeom prst="line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9242297" y="4964421"/>
            <a:ext cx="773673" cy="0"/>
          </a:xfrm>
          <a:prstGeom prst="line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6282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Microphones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be based on resistance, capacitance, or inductance.</a:t>
            </a:r>
          </a:p>
          <a:p>
            <a:r>
              <a:rPr lang="en-US" dirty="0" smtClean="0"/>
              <a:t>Edison carbon microphone was widely used for a century.</a:t>
            </a:r>
          </a:p>
          <a:p>
            <a:pPr lvl="1"/>
            <a:r>
              <a:rPr lang="en-US" dirty="0" smtClean="0"/>
              <a:t>Contact is made to a carbon button.</a:t>
            </a:r>
          </a:p>
          <a:p>
            <a:pPr lvl="1"/>
            <a:r>
              <a:rPr lang="en-US" dirty="0" smtClean="0"/>
              <a:t>Sound pressure on diaphragm causes varying pressure on contact, varying resistance.</a:t>
            </a:r>
          </a:p>
          <a:p>
            <a:r>
              <a:rPr lang="en-US" dirty="0" smtClean="0"/>
              <a:t>Electret microphone is modern inexpensive microphone.</a:t>
            </a:r>
          </a:p>
          <a:p>
            <a:pPr lvl="1"/>
            <a:r>
              <a:rPr lang="en-US" dirty="0" smtClean="0"/>
              <a:t>Ferroelectric material that is permanently charged.</a:t>
            </a:r>
          </a:p>
          <a:p>
            <a:pPr lvl="1"/>
            <a:r>
              <a:rPr lang="en-US" dirty="0" smtClean="0"/>
              <a:t>Sound moves capacitor plate.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95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6302"/>
            <a:ext cx="10515600" cy="1325563"/>
          </a:xfrm>
        </p:spPr>
        <p:txBody>
          <a:bodyPr/>
          <a:lstStyle/>
          <a:p>
            <a:r>
              <a:rPr lang="en-US" dirty="0" smtClean="0"/>
              <a:t>Accelerometer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MEMS inertial sensor based on Hooke’s Law </a:t>
                </a:r>
                <a14:m>
                  <m:oMath xmlns:m="http://schemas.openxmlformats.org/officeDocument/2006/math">
                    <m:r>
                      <a:rPr lang="en-US" i="1"/>
                      <m:t>𝐹</m:t>
                    </m:r>
                    <m:r>
                      <a:rPr lang="en-US" i="1"/>
                      <m:t>= −</m:t>
                    </m:r>
                    <m:r>
                      <a:rPr lang="en-US" i="1"/>
                      <m:t>𝑘𝑥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Motion moves plate of measurement capacitor: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∆</m:t>
                    </m:r>
                    <m:r>
                      <a:rPr lang="en-US" i="1"/>
                      <m:t>𝑊</m:t>
                    </m:r>
                    <m:r>
                      <a:rPr lang="en-US" i="1"/>
                      <m:t>=</m:t>
                    </m:r>
                    <m:r>
                      <a:rPr lang="en-US" i="1"/>
                      <m:t>𝐸</m:t>
                    </m:r>
                    <m:r>
                      <a:rPr lang="en-US" i="1"/>
                      <m:t>∆</m:t>
                    </m:r>
                    <m:r>
                      <a:rPr lang="en-US" i="1"/>
                      <m:t>𝑥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∆</m:t>
                    </m:r>
                    <m:r>
                      <a:rPr lang="en-US" i="1"/>
                      <m:t>𝑈</m:t>
                    </m:r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1</m:t>
                        </m:r>
                      </m:num>
                      <m:den>
                        <m:r>
                          <a:rPr lang="en-US" i="1"/>
                          <m:t>2</m:t>
                        </m:r>
                      </m:den>
                    </m:f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a:rPr lang="en-US" i="1"/>
                          <m:t>𝑄</m:t>
                        </m:r>
                      </m:e>
                      <m:sup>
                        <m:r>
                          <a:rPr lang="en-US" i="1"/>
                          <m:t>2</m:t>
                        </m:r>
                      </m:sup>
                    </m:sSup>
                    <m:r>
                      <a:rPr lang="en-US" i="1"/>
                      <m:t>∆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f>
                          <m:fPr>
                            <m:ctrlPr>
                              <a:rPr lang="en-US" i="1"/>
                            </m:ctrlPr>
                          </m:fPr>
                          <m:num>
                            <m:r>
                              <a:rPr lang="en-US" i="1"/>
                              <m:t>1</m:t>
                            </m:r>
                          </m:num>
                          <m:den>
                            <m:r>
                              <a:rPr lang="en-US" i="1"/>
                              <m:t>𝐶</m:t>
                            </m:r>
                          </m:den>
                        </m:f>
                      </m:e>
                    </m:d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𝐹</m:t>
                    </m:r>
                    <m:r>
                      <a:rPr lang="en-US" i="1"/>
                      <m:t>∆</m:t>
                    </m:r>
                    <m:r>
                      <a:rPr lang="en-US" i="1"/>
                      <m:t>𝑥</m:t>
                    </m:r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sSup>
                          <m:sSupPr>
                            <m:ctrlPr>
                              <a:rPr lang="en-US" i="1"/>
                            </m:ctrlPr>
                          </m:sSupPr>
                          <m:e>
                            <m:r>
                              <a:rPr lang="en-US" i="1"/>
                              <m:t>𝑄</m:t>
                            </m:r>
                          </m:e>
                          <m:sup>
                            <m:r>
                              <a:rPr lang="en-US" i="1"/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/>
                          <m:t>2</m:t>
                        </m:r>
                      </m:den>
                    </m:f>
                    <m:r>
                      <a:rPr lang="en-US" i="1"/>
                      <m:t>∆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f>
                          <m:fPr>
                            <m:ctrlPr>
                              <a:rPr lang="en-US" i="1"/>
                            </m:ctrlPr>
                          </m:fPr>
                          <m:num>
                            <m:r>
                              <a:rPr lang="en-US" i="1"/>
                              <m:t>1</m:t>
                            </m:r>
                          </m:num>
                          <m:den>
                            <m:r>
                              <a:rPr lang="en-US" i="1"/>
                              <m:t>𝐶</m:t>
                            </m:r>
                          </m:den>
                        </m:f>
                      </m:e>
                    </m:d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∆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f>
                          <m:fPr>
                            <m:ctrlPr>
                              <a:rPr lang="en-US" i="1"/>
                            </m:ctrlPr>
                          </m:fPr>
                          <m:num>
                            <m:r>
                              <a:rPr lang="en-US" i="1"/>
                              <m:t>1</m:t>
                            </m:r>
                          </m:num>
                          <m:den>
                            <m:r>
                              <a:rPr lang="en-US" i="1"/>
                              <m:t>𝐶</m:t>
                            </m:r>
                          </m:den>
                        </m:f>
                      </m:e>
                    </m:d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∆</m:t>
                        </m:r>
                        <m:r>
                          <a:rPr lang="en-US" i="1"/>
                          <m:t>𝑥</m:t>
                        </m:r>
                      </m:num>
                      <m:den>
                        <m:r>
                          <a:rPr lang="en-US" i="1"/>
                          <m:t>𝜀</m:t>
                        </m:r>
                        <m:r>
                          <a:rPr lang="en-US" i="1"/>
                          <m:t>𝐴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𝐹</m:t>
                    </m:r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sSup>
                          <m:sSupPr>
                            <m:ctrlPr>
                              <a:rPr lang="en-US" i="1"/>
                            </m:ctrlPr>
                          </m:sSupPr>
                          <m:e>
                            <m:r>
                              <a:rPr lang="en-US" i="1"/>
                              <m:t>𝑄</m:t>
                            </m:r>
                          </m:e>
                          <m:sup>
                            <m:r>
                              <a:rPr lang="en-US" i="1"/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/>
                          <m:t>2</m:t>
                        </m:r>
                        <m:r>
                          <a:rPr lang="en-US" i="1"/>
                          <m:t>𝜀</m:t>
                        </m:r>
                        <m:r>
                          <a:rPr lang="en-US" i="1"/>
                          <m:t>𝐴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3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457137" y="2333511"/>
            <a:ext cx="457200" cy="228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157599" y="2752611"/>
            <a:ext cx="12192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proof</a:t>
            </a:r>
          </a:p>
          <a:p>
            <a:pPr algn="ctr"/>
            <a:r>
              <a:rPr lang="en-US" dirty="0" smtClean="0"/>
              <a:t>mass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219137" y="2777495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spring</a:t>
            </a:r>
            <a:endParaRPr lang="en-US" dirty="0"/>
          </a:p>
        </p:txBody>
      </p:sp>
      <p:cxnSp>
        <p:nvCxnSpPr>
          <p:cNvPr id="10" name="Straight Connector 9"/>
          <p:cNvCxnSpPr>
            <a:endCxn id="8" idx="3"/>
          </p:cNvCxnSpPr>
          <p:nvPr/>
        </p:nvCxnSpPr>
        <p:spPr>
          <a:xfrm flipH="1">
            <a:off x="9376799" y="3476511"/>
            <a:ext cx="66173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190937" y="3476510"/>
            <a:ext cx="1177703" cy="80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1199189" y="3788241"/>
            <a:ext cx="385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/>
              <a:t>S</a:t>
            </a:r>
          </a:p>
        </p:txBody>
      </p:sp>
      <p:cxnSp>
        <p:nvCxnSpPr>
          <p:cNvPr id="13" name="Straight Connector 12"/>
          <p:cNvCxnSpPr>
            <a:stCxn id="8" idx="2"/>
          </p:cNvCxnSpPr>
          <p:nvPr/>
        </p:nvCxnSpPr>
        <p:spPr>
          <a:xfrm>
            <a:off x="8767199" y="4200411"/>
            <a:ext cx="0" cy="30662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767198" y="5102602"/>
            <a:ext cx="0" cy="30662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8469416" y="4507037"/>
            <a:ext cx="595565" cy="59556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  <a:r>
              <a:rPr lang="en-US" baseline="-25000" dirty="0"/>
              <a:t>B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157599" y="425017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7" name="Isosceles Triangle 16"/>
          <p:cNvSpPr/>
          <p:nvPr/>
        </p:nvSpPr>
        <p:spPr>
          <a:xfrm rot="10800000">
            <a:off x="8614798" y="5399202"/>
            <a:ext cx="304800" cy="2286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1351589" y="4466198"/>
            <a:ext cx="0" cy="30662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Isosceles Triangle 18"/>
          <p:cNvSpPr/>
          <p:nvPr/>
        </p:nvSpPr>
        <p:spPr>
          <a:xfrm rot="10800000">
            <a:off x="11199189" y="4762798"/>
            <a:ext cx="304800" cy="2286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8157599" y="4804819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1013079" y="352600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1013079" y="4080645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9860214" y="2440656"/>
            <a:ext cx="1508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measurement</a:t>
            </a:r>
          </a:p>
          <a:p>
            <a:r>
              <a:rPr lang="en-US" dirty="0" smtClean="0"/>
              <a:t>capacitor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 rot="16200000">
            <a:off x="9777265" y="3087074"/>
            <a:ext cx="807720" cy="778873"/>
            <a:chOff x="2036618" y="2709949"/>
            <a:chExt cx="1008611" cy="972589"/>
          </a:xfrm>
        </p:grpSpPr>
        <p:sp>
          <p:nvSpPr>
            <p:cNvPr id="25" name="Arc 24"/>
            <p:cNvSpPr/>
            <p:nvPr/>
          </p:nvSpPr>
          <p:spPr>
            <a:xfrm>
              <a:off x="2036618" y="3266902"/>
              <a:ext cx="947651" cy="315883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Arc 25"/>
            <p:cNvSpPr/>
            <p:nvPr/>
          </p:nvSpPr>
          <p:spPr>
            <a:xfrm flipH="1">
              <a:off x="2097578" y="3266902"/>
              <a:ext cx="947651" cy="315883"/>
            </a:xfrm>
            <a:prstGeom prst="arc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Connector 26"/>
            <p:cNvCxnSpPr/>
            <p:nvPr/>
          </p:nvCxnSpPr>
          <p:spPr>
            <a:xfrm flipV="1">
              <a:off x="2097577" y="3125585"/>
              <a:ext cx="886692" cy="831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2540923" y="2709949"/>
              <a:ext cx="0" cy="4156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2540922" y="3266902"/>
              <a:ext cx="0" cy="415636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0" name="Straight Connector 29"/>
          <p:cNvCxnSpPr>
            <a:stCxn id="7" idx="3"/>
          </p:cNvCxnSpPr>
          <p:nvPr/>
        </p:nvCxnSpPr>
        <p:spPr>
          <a:xfrm>
            <a:off x="6914337" y="3476511"/>
            <a:ext cx="304800" cy="802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7200918" y="3257116"/>
            <a:ext cx="102852" cy="2193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336349" y="3257116"/>
            <a:ext cx="135295" cy="5402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7497686" y="3257116"/>
            <a:ext cx="174101" cy="57443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695193" y="3257116"/>
            <a:ext cx="150116" cy="5402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7854655" y="3452102"/>
            <a:ext cx="124626" cy="3452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8" idx="1"/>
          </p:cNvCxnSpPr>
          <p:nvPr/>
        </p:nvCxnSpPr>
        <p:spPr>
          <a:xfrm>
            <a:off x="7979281" y="3476510"/>
            <a:ext cx="178318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9657537" y="4009911"/>
            <a:ext cx="47366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0131198" y="3880371"/>
            <a:ext cx="0" cy="2863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0343337" y="3880371"/>
            <a:ext cx="0" cy="2863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10800000">
            <a:off x="10345275" y="4009911"/>
            <a:ext cx="47366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0095683" y="3835299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43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LEDs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Semiconductor diode optimized for photon emission.</a:t>
                </a:r>
              </a:p>
              <a:p>
                <a:r>
                  <a:rPr lang="en-US" dirty="0" smtClean="0"/>
                  <a:t>Electron-hole recombination causes release of energy.</a:t>
                </a:r>
              </a:p>
              <a:p>
                <a:pPr lvl="1"/>
                <a:r>
                  <a:rPr lang="en-US" dirty="0" smtClean="0"/>
                  <a:t>Released as photon under proper energies and band gaps.</a:t>
                </a:r>
              </a:p>
              <a:p>
                <a:r>
                  <a:rPr lang="en-US" dirty="0" smtClean="0"/>
                  <a:t>Junction promotes electron-hole recombination.</a:t>
                </a:r>
              </a:p>
              <a:p>
                <a:r>
                  <a:rPr lang="en-US" dirty="0" smtClean="0"/>
                  <a:t>Quantum efficiency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𝜂</m:t>
                        </m:r>
                      </m:e>
                      <m:sub>
                        <m:r>
                          <a:rPr lang="en-US" i="1"/>
                          <m:t>𝑞</m:t>
                        </m:r>
                      </m:sub>
                    </m:sSub>
                  </m:oMath>
                </a14:m>
                <a:r>
                  <a:rPr lang="en-US" dirty="0" smtClean="0"/>
                  <a:t>: proportion of photon-creating recombination events.</a:t>
                </a:r>
              </a:p>
              <a:p>
                <a:pPr lvl="1"/>
                <a:r>
                  <a:rPr lang="en-US" dirty="0" smtClean="0"/>
                  <a:t>Decreases with temperature.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 r="-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26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LED color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Human eye sensitive in range </a:t>
                </a:r>
                <a14:m>
                  <m:oMath xmlns:m="http://schemas.openxmlformats.org/officeDocument/2006/math">
                    <m:r>
                      <a:rPr lang="en-US" i="1"/>
                      <m:t>𝜆</m:t>
                    </m:r>
                    <m:r>
                      <a:rPr lang="en-US" i="1"/>
                      <m:t>=0.4−0.75 </m:t>
                    </m:r>
                    <m:r>
                      <a:rPr lang="en-US" i="1"/>
                      <m:t>𝜇</m:t>
                    </m:r>
                    <m:r>
                      <a:rPr lang="en-US" i="1"/>
                      <m:t>𝑚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Energies in range </a:t>
                </a:r>
                <a14:m>
                  <m:oMath xmlns:m="http://schemas.openxmlformats.org/officeDocument/2006/math">
                    <m:r>
                      <a:rPr lang="en-US" i="1"/>
                      <m:t>𝜆</m:t>
                    </m:r>
                    <m:r>
                      <a:rPr lang="en-US" i="1"/>
                      <m:t>=0.4−0.75 </m:t>
                    </m:r>
                    <m:r>
                      <a:rPr lang="en-US" i="1"/>
                      <m:t>𝜇</m:t>
                    </m:r>
                    <m:r>
                      <a:rPr lang="en-US" i="1"/>
                      <m:t>𝑚</m:t>
                    </m:r>
                  </m:oMath>
                </a14:m>
                <a:r>
                  <a:rPr lang="en-US" dirty="0" smtClean="0"/>
                  <a:t> produce visible light.</a:t>
                </a:r>
              </a:p>
              <a:p>
                <a:r>
                  <a:rPr lang="en-US" dirty="0" smtClean="0"/>
                  <a:t>Material properties determine color of emitted photons.</a:t>
                </a:r>
              </a:p>
              <a:p>
                <a:pPr lvl="1"/>
                <a:r>
                  <a:rPr lang="en-US" dirty="0" smtClean="0"/>
                  <a:t>Red and green LEDs are built from </a:t>
                </a:r>
                <a14:m>
                  <m:oMath xmlns:m="http://schemas.openxmlformats.org/officeDocument/2006/math">
                    <m:r>
                      <a:rPr lang="en-US" i="1"/>
                      <m:t>𝐺𝑎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𝐴𝑠</m:t>
                        </m:r>
                      </m:e>
                      <m:sub>
                        <m:r>
                          <a:rPr lang="en-US" i="1"/>
                          <m:t>1−</m:t>
                        </m:r>
                        <m:r>
                          <a:rPr lang="en-US" i="1"/>
                          <m:t>𝑥</m:t>
                        </m:r>
                      </m:sub>
                    </m:sSub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𝑥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Blue LEDs require specialized materials.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23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Liquid crystal display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Liquid crystals can be oriented by an electric field.</a:t>
            </a:r>
          </a:p>
          <a:p>
            <a:r>
              <a:rPr lang="en-US" dirty="0" smtClean="0"/>
              <a:t>Modern LCDs are light valves---control the transmission of light through the display.</a:t>
            </a:r>
          </a:p>
          <a:p>
            <a:r>
              <a:rPr lang="en-US" dirty="0" smtClean="0"/>
              <a:t>Twisted </a:t>
            </a:r>
            <a:r>
              <a:rPr lang="en-US" dirty="0" err="1" smtClean="0"/>
              <a:t>nematic</a:t>
            </a:r>
            <a:r>
              <a:rPr lang="en-US" dirty="0" smtClean="0"/>
              <a:t> liquid crystal twists with electric field.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Diamond 6"/>
          <p:cNvSpPr/>
          <p:nvPr/>
        </p:nvSpPr>
        <p:spPr>
          <a:xfrm rot="20700000">
            <a:off x="7056971" y="1720698"/>
            <a:ext cx="152399" cy="761618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954915" y="3538985"/>
            <a:ext cx="941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nematic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594600" y="3538985"/>
            <a:ext cx="1001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isotropic</a:t>
            </a:r>
            <a:endParaRPr lang="en-US" dirty="0"/>
          </a:p>
        </p:txBody>
      </p:sp>
      <p:sp>
        <p:nvSpPr>
          <p:cNvPr id="10" name="Diamond 9"/>
          <p:cNvSpPr/>
          <p:nvPr/>
        </p:nvSpPr>
        <p:spPr>
          <a:xfrm rot="18960000">
            <a:off x="7570614" y="1538136"/>
            <a:ext cx="152399" cy="761618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iamond 10"/>
          <p:cNvSpPr/>
          <p:nvPr/>
        </p:nvSpPr>
        <p:spPr>
          <a:xfrm rot="660000">
            <a:off x="8512586" y="1813682"/>
            <a:ext cx="152399" cy="761618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iamond 11"/>
          <p:cNvSpPr/>
          <p:nvPr/>
        </p:nvSpPr>
        <p:spPr>
          <a:xfrm rot="1980000">
            <a:off x="8201440" y="1580734"/>
            <a:ext cx="152399" cy="761618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/>
          <p:cNvSpPr/>
          <p:nvPr/>
        </p:nvSpPr>
        <p:spPr>
          <a:xfrm rot="16980000">
            <a:off x="7639458" y="2149365"/>
            <a:ext cx="152399" cy="761618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iamond 13"/>
          <p:cNvSpPr/>
          <p:nvPr/>
        </p:nvSpPr>
        <p:spPr>
          <a:xfrm rot="2640000">
            <a:off x="8660046" y="2368152"/>
            <a:ext cx="152399" cy="761618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iamond 14"/>
          <p:cNvSpPr/>
          <p:nvPr/>
        </p:nvSpPr>
        <p:spPr>
          <a:xfrm rot="1200000">
            <a:off x="7316597" y="2652068"/>
            <a:ext cx="152399" cy="761618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iamond 15"/>
          <p:cNvSpPr/>
          <p:nvPr/>
        </p:nvSpPr>
        <p:spPr>
          <a:xfrm rot="18300000">
            <a:off x="8024362" y="2746122"/>
            <a:ext cx="152399" cy="761618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iamond 16"/>
          <p:cNvSpPr/>
          <p:nvPr/>
        </p:nvSpPr>
        <p:spPr>
          <a:xfrm>
            <a:off x="9541651" y="1450762"/>
            <a:ext cx="152399" cy="761618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iamond 17"/>
          <p:cNvSpPr/>
          <p:nvPr/>
        </p:nvSpPr>
        <p:spPr>
          <a:xfrm>
            <a:off x="10055294" y="1268200"/>
            <a:ext cx="152399" cy="761618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iamond 18"/>
          <p:cNvSpPr/>
          <p:nvPr/>
        </p:nvSpPr>
        <p:spPr>
          <a:xfrm>
            <a:off x="10997266" y="1543746"/>
            <a:ext cx="152399" cy="761618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iamond 19"/>
          <p:cNvSpPr/>
          <p:nvPr/>
        </p:nvSpPr>
        <p:spPr>
          <a:xfrm>
            <a:off x="10585242" y="1450762"/>
            <a:ext cx="152399" cy="761618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iamond 20"/>
          <p:cNvSpPr/>
          <p:nvPr/>
        </p:nvSpPr>
        <p:spPr>
          <a:xfrm>
            <a:off x="10207693" y="2095377"/>
            <a:ext cx="152399" cy="761618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iamond 21"/>
          <p:cNvSpPr/>
          <p:nvPr/>
        </p:nvSpPr>
        <p:spPr>
          <a:xfrm>
            <a:off x="10844867" y="2151225"/>
            <a:ext cx="152399" cy="761618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iamond 22"/>
          <p:cNvSpPr/>
          <p:nvPr/>
        </p:nvSpPr>
        <p:spPr>
          <a:xfrm>
            <a:off x="9759227" y="2151225"/>
            <a:ext cx="152399" cy="761618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iamond 23"/>
          <p:cNvSpPr/>
          <p:nvPr/>
        </p:nvSpPr>
        <p:spPr>
          <a:xfrm>
            <a:off x="10509042" y="2476186"/>
            <a:ext cx="152399" cy="761618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8143863" y="4311327"/>
            <a:ext cx="483042" cy="1658267"/>
            <a:chOff x="6713645" y="2619744"/>
            <a:chExt cx="483042" cy="1658267"/>
          </a:xfrm>
        </p:grpSpPr>
        <p:cxnSp>
          <p:nvCxnSpPr>
            <p:cNvPr id="26" name="Straight Arrow Connector 25"/>
            <p:cNvCxnSpPr/>
            <p:nvPr/>
          </p:nvCxnSpPr>
          <p:spPr>
            <a:xfrm flipH="1" flipV="1">
              <a:off x="6713645" y="2629194"/>
              <a:ext cx="7427" cy="164881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6899310" y="2619744"/>
              <a:ext cx="2973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</p:grpSp>
      <p:sp>
        <p:nvSpPr>
          <p:cNvPr id="28" name="Diamond 27"/>
          <p:cNvSpPr/>
          <p:nvPr/>
        </p:nvSpPr>
        <p:spPr>
          <a:xfrm>
            <a:off x="9099045" y="4313039"/>
            <a:ext cx="379766" cy="1897891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95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LCD display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636428" cy="4351338"/>
          </a:xfrm>
        </p:spPr>
        <p:txBody>
          <a:bodyPr/>
          <a:lstStyle/>
          <a:p>
            <a:r>
              <a:rPr lang="en-US" dirty="0" smtClean="0"/>
              <a:t>Display is backlit.</a:t>
            </a:r>
          </a:p>
          <a:p>
            <a:r>
              <a:rPr lang="en-US" dirty="0" smtClean="0"/>
              <a:t>Isotropic crystals block the light.</a:t>
            </a:r>
          </a:p>
          <a:p>
            <a:r>
              <a:rPr lang="en-US" dirty="0" err="1" smtClean="0"/>
              <a:t>Nematic</a:t>
            </a:r>
            <a:r>
              <a:rPr lang="en-US" dirty="0" smtClean="0"/>
              <a:t> crystals align with polarizer, allow light through.</a:t>
            </a:r>
          </a:p>
          <a:p>
            <a:r>
              <a:rPr lang="en-US" dirty="0" smtClean="0"/>
              <a:t>LCD contrast is limited by transmission.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un 5"/>
          <p:cNvSpPr/>
          <p:nvPr/>
        </p:nvSpPr>
        <p:spPr>
          <a:xfrm>
            <a:off x="4782884" y="2395524"/>
            <a:ext cx="1314597" cy="1314597"/>
          </a:xfrm>
          <a:prstGeom prst="sun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6934200" y="2180139"/>
            <a:ext cx="0" cy="173794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162336" y="2180139"/>
            <a:ext cx="0" cy="173794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391090" y="2180139"/>
            <a:ext cx="0" cy="173794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621315" y="2180139"/>
            <a:ext cx="0" cy="173794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849451" y="2180139"/>
            <a:ext cx="0" cy="173794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8078205" y="2180139"/>
            <a:ext cx="0" cy="173794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706373" y="2120721"/>
            <a:ext cx="1529879" cy="187162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iamond 13"/>
          <p:cNvSpPr/>
          <p:nvPr/>
        </p:nvSpPr>
        <p:spPr>
          <a:xfrm rot="20700000">
            <a:off x="9029199" y="2201543"/>
            <a:ext cx="131137" cy="655362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iamond 14"/>
          <p:cNvSpPr/>
          <p:nvPr/>
        </p:nvSpPr>
        <p:spPr>
          <a:xfrm rot="18960000">
            <a:off x="9418838" y="2153125"/>
            <a:ext cx="126717" cy="633273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iamond 15"/>
          <p:cNvSpPr/>
          <p:nvPr/>
        </p:nvSpPr>
        <p:spPr>
          <a:xfrm rot="1980000">
            <a:off x="9935638" y="2188168"/>
            <a:ext cx="132838" cy="663861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iamond 16"/>
          <p:cNvSpPr/>
          <p:nvPr/>
        </p:nvSpPr>
        <p:spPr>
          <a:xfrm rot="16980000">
            <a:off x="9580012" y="2679001"/>
            <a:ext cx="130387" cy="651614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iamond 17"/>
          <p:cNvSpPr/>
          <p:nvPr/>
        </p:nvSpPr>
        <p:spPr>
          <a:xfrm rot="1200000">
            <a:off x="9074118" y="3302210"/>
            <a:ext cx="120566" cy="602533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iamond 18"/>
          <p:cNvSpPr/>
          <p:nvPr/>
        </p:nvSpPr>
        <p:spPr>
          <a:xfrm rot="18300000">
            <a:off x="9800497" y="3335632"/>
            <a:ext cx="77506" cy="686102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8815321" y="2120721"/>
            <a:ext cx="1529879" cy="187162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iley Face 20"/>
          <p:cNvSpPr/>
          <p:nvPr/>
        </p:nvSpPr>
        <p:spPr>
          <a:xfrm>
            <a:off x="11028654" y="2544066"/>
            <a:ext cx="950669" cy="950669"/>
          </a:xfrm>
          <a:prstGeom prst="smileyFac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223645" y="3008920"/>
            <a:ext cx="456735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934200" y="4324548"/>
            <a:ext cx="1023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polarizer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8815321" y="4319837"/>
            <a:ext cx="1766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</a:t>
            </a:r>
            <a:r>
              <a:rPr lang="en-US" dirty="0" smtClean="0"/>
              <a:t>iquid crystals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727133" y="4324548"/>
            <a:ext cx="1766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backlight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993421" y="2493378"/>
            <a:ext cx="824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light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8488757" y="3299760"/>
            <a:ext cx="214628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0479085" y="3537862"/>
            <a:ext cx="760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field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29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Early displays used passive matrix with capacitor to hold pixel value.</a:t>
            </a:r>
          </a:p>
          <a:p>
            <a:pPr lvl="1"/>
            <a:r>
              <a:rPr lang="en-US" dirty="0" smtClean="0"/>
              <a:t>Addressed using row and column of capacitor.</a:t>
            </a:r>
          </a:p>
          <a:p>
            <a:r>
              <a:rPr lang="en-US" dirty="0" smtClean="0"/>
              <a:t>Modern displays use active matrix with access transistor and capacitor.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7065433" y="524934"/>
            <a:ext cx="3810000" cy="1664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7676525" y="220134"/>
            <a:ext cx="13941" cy="255269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 rot="2538827">
            <a:off x="7668264" y="447015"/>
            <a:ext cx="457200" cy="609600"/>
            <a:chOff x="3657600" y="2590800"/>
            <a:chExt cx="457200" cy="609600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3657600" y="28194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657600" y="29718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886200" y="2590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886200" y="2971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3" name="Straight Connector 12"/>
          <p:cNvCxnSpPr/>
          <p:nvPr/>
        </p:nvCxnSpPr>
        <p:spPr>
          <a:xfrm flipH="1" flipV="1">
            <a:off x="8423471" y="220135"/>
            <a:ext cx="16640" cy="25569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 rot="2538827">
            <a:off x="8436813" y="447015"/>
            <a:ext cx="457200" cy="609600"/>
            <a:chOff x="3657600" y="2590800"/>
            <a:chExt cx="457200" cy="609600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3657600" y="28194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657600" y="29718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886200" y="2590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886200" y="2971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9" name="Straight Connector 18"/>
          <p:cNvCxnSpPr/>
          <p:nvPr/>
        </p:nvCxnSpPr>
        <p:spPr>
          <a:xfrm flipH="1" flipV="1">
            <a:off x="9200654" y="220135"/>
            <a:ext cx="25276" cy="25823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 rot="2538827">
            <a:off x="9202519" y="447015"/>
            <a:ext cx="457200" cy="609600"/>
            <a:chOff x="3657600" y="2590800"/>
            <a:chExt cx="457200" cy="609600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3657600" y="28194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657600" y="29718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886200" y="2590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886200" y="2971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/>
          <p:cNvCxnSpPr/>
          <p:nvPr/>
        </p:nvCxnSpPr>
        <p:spPr>
          <a:xfrm flipH="1" flipV="1">
            <a:off x="9940411" y="220135"/>
            <a:ext cx="18804" cy="260349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 rot="2538827">
            <a:off x="9950955" y="447015"/>
            <a:ext cx="457200" cy="609600"/>
            <a:chOff x="3657600" y="2590800"/>
            <a:chExt cx="457200" cy="609600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3657600" y="28194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657600" y="29718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886200" y="2590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3886200" y="2971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1" name="Straight Connector 30"/>
          <p:cNvCxnSpPr/>
          <p:nvPr/>
        </p:nvCxnSpPr>
        <p:spPr>
          <a:xfrm>
            <a:off x="7065433" y="1354438"/>
            <a:ext cx="3810000" cy="149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 rot="2538827">
            <a:off x="7668264" y="1276519"/>
            <a:ext cx="457200" cy="609600"/>
            <a:chOff x="3657600" y="2590800"/>
            <a:chExt cx="457200" cy="609600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3657600" y="28194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3657600" y="29718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3886200" y="2590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3886200" y="2971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 rot="2538827">
            <a:off x="8436813" y="1276519"/>
            <a:ext cx="457200" cy="609600"/>
            <a:chOff x="3657600" y="2590800"/>
            <a:chExt cx="457200" cy="609600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3657600" y="28194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657600" y="29718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886200" y="2590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886200" y="2971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 rot="2538827">
            <a:off x="9202519" y="1276519"/>
            <a:ext cx="457200" cy="609600"/>
            <a:chOff x="3657600" y="2590800"/>
            <a:chExt cx="457200" cy="609600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3657600" y="28194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3657600" y="29718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886200" y="2590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3886200" y="2971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 rot="2538827">
            <a:off x="9950955" y="1276519"/>
            <a:ext cx="457200" cy="609600"/>
            <a:chOff x="3657600" y="2590800"/>
            <a:chExt cx="457200" cy="609600"/>
          </a:xfrm>
        </p:grpSpPr>
        <p:cxnSp>
          <p:nvCxnSpPr>
            <p:cNvPr id="48" name="Straight Connector 47"/>
            <p:cNvCxnSpPr/>
            <p:nvPr/>
          </p:nvCxnSpPr>
          <p:spPr>
            <a:xfrm>
              <a:off x="3657600" y="28194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3657600" y="29718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886200" y="2590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886200" y="2971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52" name="Straight Connector 51"/>
          <p:cNvCxnSpPr/>
          <p:nvPr/>
        </p:nvCxnSpPr>
        <p:spPr>
          <a:xfrm flipV="1">
            <a:off x="7065433" y="2111448"/>
            <a:ext cx="3810000" cy="676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53" name="Group 52"/>
          <p:cNvGrpSpPr/>
          <p:nvPr/>
        </p:nvGrpSpPr>
        <p:grpSpPr>
          <a:xfrm rot="2538827">
            <a:off x="7668264" y="2040294"/>
            <a:ext cx="457200" cy="609600"/>
            <a:chOff x="3657600" y="2590800"/>
            <a:chExt cx="457200" cy="609600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3657600" y="28194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3657600" y="29718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3886200" y="2590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3886200" y="2971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 rot="2538827">
            <a:off x="8436813" y="2040294"/>
            <a:ext cx="457200" cy="609600"/>
            <a:chOff x="3657600" y="2590800"/>
            <a:chExt cx="457200" cy="609600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3657600" y="28194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3657600" y="29718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3886200" y="2590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3886200" y="2971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 rot="2538827">
            <a:off x="9202519" y="2040294"/>
            <a:ext cx="457200" cy="609600"/>
            <a:chOff x="3657600" y="2590800"/>
            <a:chExt cx="457200" cy="609600"/>
          </a:xfrm>
        </p:grpSpPr>
        <p:cxnSp>
          <p:nvCxnSpPr>
            <p:cNvPr id="64" name="Straight Connector 63"/>
            <p:cNvCxnSpPr/>
            <p:nvPr/>
          </p:nvCxnSpPr>
          <p:spPr>
            <a:xfrm>
              <a:off x="3657600" y="28194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3657600" y="29718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3886200" y="2590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3886200" y="2971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 rot="2538827">
            <a:off x="9950955" y="2040294"/>
            <a:ext cx="457200" cy="609600"/>
            <a:chOff x="3657600" y="2590800"/>
            <a:chExt cx="457200" cy="609600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3657600" y="28194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3657600" y="2971800"/>
              <a:ext cx="457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3886200" y="2590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3886200" y="2971800"/>
              <a:ext cx="0" cy="2286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42" name="Straight Connector 341"/>
          <p:cNvCxnSpPr/>
          <p:nvPr/>
        </p:nvCxnSpPr>
        <p:spPr>
          <a:xfrm>
            <a:off x="7059272" y="3715084"/>
            <a:ext cx="3810000" cy="1664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3" name="Straight Connector 342"/>
          <p:cNvCxnSpPr/>
          <p:nvPr/>
        </p:nvCxnSpPr>
        <p:spPr>
          <a:xfrm flipH="1" flipV="1">
            <a:off x="7670364" y="3410285"/>
            <a:ext cx="12320" cy="2547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4" name="Straight Connector 343"/>
          <p:cNvCxnSpPr/>
          <p:nvPr/>
        </p:nvCxnSpPr>
        <p:spPr>
          <a:xfrm flipH="1" flipV="1">
            <a:off x="8417310" y="3410284"/>
            <a:ext cx="17940" cy="255574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5" name="Straight Connector 344"/>
          <p:cNvCxnSpPr/>
          <p:nvPr/>
        </p:nvCxnSpPr>
        <p:spPr>
          <a:xfrm flipH="1" flipV="1">
            <a:off x="9194494" y="3410284"/>
            <a:ext cx="32064" cy="25726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6" name="Straight Connector 345"/>
          <p:cNvCxnSpPr/>
          <p:nvPr/>
        </p:nvCxnSpPr>
        <p:spPr>
          <a:xfrm flipH="1" flipV="1">
            <a:off x="9934249" y="3410284"/>
            <a:ext cx="12136" cy="25853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7" name="Straight Connector 346"/>
          <p:cNvCxnSpPr/>
          <p:nvPr/>
        </p:nvCxnSpPr>
        <p:spPr>
          <a:xfrm>
            <a:off x="7059272" y="4544588"/>
            <a:ext cx="3810000" cy="149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8" name="Straight Connector 347"/>
          <p:cNvCxnSpPr/>
          <p:nvPr/>
        </p:nvCxnSpPr>
        <p:spPr>
          <a:xfrm flipV="1">
            <a:off x="7059272" y="5301598"/>
            <a:ext cx="3810000" cy="676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50" name="Group 349"/>
          <p:cNvGrpSpPr/>
          <p:nvPr/>
        </p:nvGrpSpPr>
        <p:grpSpPr>
          <a:xfrm>
            <a:off x="9215923" y="3746987"/>
            <a:ext cx="619326" cy="530570"/>
            <a:chOff x="6718501" y="3248993"/>
            <a:chExt cx="1358698" cy="1163982"/>
          </a:xfrm>
        </p:grpSpPr>
        <p:grpSp>
          <p:nvGrpSpPr>
            <p:cNvPr id="351" name="Group 350"/>
            <p:cNvGrpSpPr/>
            <p:nvPr/>
          </p:nvGrpSpPr>
          <p:grpSpPr>
            <a:xfrm>
              <a:off x="7537030" y="3611037"/>
              <a:ext cx="540169" cy="720225"/>
              <a:chOff x="3657600" y="2590800"/>
              <a:chExt cx="457200" cy="609600"/>
            </a:xfrm>
          </p:grpSpPr>
          <p:cxnSp>
            <p:nvCxnSpPr>
              <p:cNvPr id="360" name="Straight Connector 359"/>
              <p:cNvCxnSpPr/>
              <p:nvPr/>
            </p:nvCxnSpPr>
            <p:spPr>
              <a:xfrm>
                <a:off x="3657600" y="28194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1" name="Straight Connector 360"/>
              <p:cNvCxnSpPr/>
              <p:nvPr/>
            </p:nvCxnSpPr>
            <p:spPr>
              <a:xfrm>
                <a:off x="3657600" y="29718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2" name="Straight Connector 361"/>
              <p:cNvCxnSpPr/>
              <p:nvPr/>
            </p:nvCxnSpPr>
            <p:spPr>
              <a:xfrm>
                <a:off x="3886200" y="2590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3" name="Straight Connector 362"/>
              <p:cNvCxnSpPr/>
              <p:nvPr/>
            </p:nvCxnSpPr>
            <p:spPr>
              <a:xfrm>
                <a:off x="3886200" y="2971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52" name="Straight Connector 351"/>
            <p:cNvCxnSpPr/>
            <p:nvPr/>
          </p:nvCxnSpPr>
          <p:spPr>
            <a:xfrm>
              <a:off x="6718501" y="3641591"/>
              <a:ext cx="215149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3" name="Straight Connector 352"/>
            <p:cNvCxnSpPr/>
            <p:nvPr/>
          </p:nvCxnSpPr>
          <p:spPr>
            <a:xfrm flipV="1">
              <a:off x="7349914" y="3600776"/>
              <a:ext cx="45720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4" name="Straight Connector 353"/>
            <p:cNvCxnSpPr/>
            <p:nvPr/>
          </p:nvCxnSpPr>
          <p:spPr>
            <a:xfrm flipV="1">
              <a:off x="6934200" y="3466230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5" name="Straight Connector 354"/>
            <p:cNvCxnSpPr/>
            <p:nvPr/>
          </p:nvCxnSpPr>
          <p:spPr>
            <a:xfrm flipV="1">
              <a:off x="6934200" y="3383382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6" name="Straight Connector 355"/>
            <p:cNvCxnSpPr/>
            <p:nvPr/>
          </p:nvCxnSpPr>
          <p:spPr>
            <a:xfrm>
              <a:off x="7345130" y="3466230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7" name="Straight Connector 356"/>
            <p:cNvCxnSpPr/>
            <p:nvPr/>
          </p:nvCxnSpPr>
          <p:spPr>
            <a:xfrm>
              <a:off x="6933650" y="3486716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8" name="Straight Connector 357"/>
            <p:cNvCxnSpPr/>
            <p:nvPr/>
          </p:nvCxnSpPr>
          <p:spPr>
            <a:xfrm>
              <a:off x="7139665" y="3248993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9" name="Isosceles Triangle 358"/>
            <p:cNvSpPr/>
            <p:nvPr/>
          </p:nvSpPr>
          <p:spPr>
            <a:xfrm rot="10800000">
              <a:off x="7692814" y="4273825"/>
              <a:ext cx="228600" cy="139150"/>
            </a:xfrm>
            <a:prstGeom prst="triangl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4" name="Group 363"/>
          <p:cNvGrpSpPr/>
          <p:nvPr/>
        </p:nvGrpSpPr>
        <p:grpSpPr>
          <a:xfrm>
            <a:off x="8442017" y="3745324"/>
            <a:ext cx="619326" cy="530570"/>
            <a:chOff x="6718501" y="3248993"/>
            <a:chExt cx="1358698" cy="1163982"/>
          </a:xfrm>
        </p:grpSpPr>
        <p:grpSp>
          <p:nvGrpSpPr>
            <p:cNvPr id="365" name="Group 364"/>
            <p:cNvGrpSpPr/>
            <p:nvPr/>
          </p:nvGrpSpPr>
          <p:grpSpPr>
            <a:xfrm>
              <a:off x="7537030" y="3611037"/>
              <a:ext cx="540169" cy="720225"/>
              <a:chOff x="3657600" y="2590800"/>
              <a:chExt cx="457200" cy="609600"/>
            </a:xfrm>
          </p:grpSpPr>
          <p:cxnSp>
            <p:nvCxnSpPr>
              <p:cNvPr id="374" name="Straight Connector 373"/>
              <p:cNvCxnSpPr/>
              <p:nvPr/>
            </p:nvCxnSpPr>
            <p:spPr>
              <a:xfrm>
                <a:off x="3657600" y="28194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5" name="Straight Connector 374"/>
              <p:cNvCxnSpPr/>
              <p:nvPr/>
            </p:nvCxnSpPr>
            <p:spPr>
              <a:xfrm>
                <a:off x="3657600" y="29718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6" name="Straight Connector 375"/>
              <p:cNvCxnSpPr/>
              <p:nvPr/>
            </p:nvCxnSpPr>
            <p:spPr>
              <a:xfrm>
                <a:off x="3886200" y="2590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7" name="Straight Connector 376"/>
              <p:cNvCxnSpPr/>
              <p:nvPr/>
            </p:nvCxnSpPr>
            <p:spPr>
              <a:xfrm>
                <a:off x="3886200" y="2971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66" name="Straight Connector 365"/>
            <p:cNvCxnSpPr/>
            <p:nvPr/>
          </p:nvCxnSpPr>
          <p:spPr>
            <a:xfrm>
              <a:off x="6718501" y="3641591"/>
              <a:ext cx="215149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7" name="Straight Connector 366"/>
            <p:cNvCxnSpPr/>
            <p:nvPr/>
          </p:nvCxnSpPr>
          <p:spPr>
            <a:xfrm flipV="1">
              <a:off x="7349914" y="3600776"/>
              <a:ext cx="45720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8" name="Straight Connector 367"/>
            <p:cNvCxnSpPr/>
            <p:nvPr/>
          </p:nvCxnSpPr>
          <p:spPr>
            <a:xfrm flipV="1">
              <a:off x="6934200" y="3466230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9" name="Straight Connector 368"/>
            <p:cNvCxnSpPr/>
            <p:nvPr/>
          </p:nvCxnSpPr>
          <p:spPr>
            <a:xfrm flipV="1">
              <a:off x="6934200" y="3383382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0" name="Straight Connector 369"/>
            <p:cNvCxnSpPr/>
            <p:nvPr/>
          </p:nvCxnSpPr>
          <p:spPr>
            <a:xfrm>
              <a:off x="7345130" y="3466230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1" name="Straight Connector 370"/>
            <p:cNvCxnSpPr/>
            <p:nvPr/>
          </p:nvCxnSpPr>
          <p:spPr>
            <a:xfrm>
              <a:off x="6933650" y="3486716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2" name="Straight Connector 371"/>
            <p:cNvCxnSpPr/>
            <p:nvPr/>
          </p:nvCxnSpPr>
          <p:spPr>
            <a:xfrm>
              <a:off x="7139665" y="3248993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3" name="Isosceles Triangle 372"/>
            <p:cNvSpPr/>
            <p:nvPr/>
          </p:nvSpPr>
          <p:spPr>
            <a:xfrm rot="10800000">
              <a:off x="7692814" y="4273825"/>
              <a:ext cx="228600" cy="139150"/>
            </a:xfrm>
            <a:prstGeom prst="triangl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8" name="Group 377"/>
          <p:cNvGrpSpPr/>
          <p:nvPr/>
        </p:nvGrpSpPr>
        <p:grpSpPr>
          <a:xfrm>
            <a:off x="7682684" y="3741562"/>
            <a:ext cx="619326" cy="530570"/>
            <a:chOff x="6718501" y="3248993"/>
            <a:chExt cx="1358698" cy="1163982"/>
          </a:xfrm>
        </p:grpSpPr>
        <p:grpSp>
          <p:nvGrpSpPr>
            <p:cNvPr id="379" name="Group 378"/>
            <p:cNvGrpSpPr/>
            <p:nvPr/>
          </p:nvGrpSpPr>
          <p:grpSpPr>
            <a:xfrm>
              <a:off x="7537030" y="3611037"/>
              <a:ext cx="540169" cy="720225"/>
              <a:chOff x="3657600" y="2590800"/>
              <a:chExt cx="457200" cy="609600"/>
            </a:xfrm>
          </p:grpSpPr>
          <p:cxnSp>
            <p:nvCxnSpPr>
              <p:cNvPr id="388" name="Straight Connector 387"/>
              <p:cNvCxnSpPr/>
              <p:nvPr/>
            </p:nvCxnSpPr>
            <p:spPr>
              <a:xfrm>
                <a:off x="3657600" y="28194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9" name="Straight Connector 388"/>
              <p:cNvCxnSpPr/>
              <p:nvPr/>
            </p:nvCxnSpPr>
            <p:spPr>
              <a:xfrm>
                <a:off x="3657600" y="29718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0" name="Straight Connector 389"/>
              <p:cNvCxnSpPr/>
              <p:nvPr/>
            </p:nvCxnSpPr>
            <p:spPr>
              <a:xfrm>
                <a:off x="3886200" y="2590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1" name="Straight Connector 390"/>
              <p:cNvCxnSpPr/>
              <p:nvPr/>
            </p:nvCxnSpPr>
            <p:spPr>
              <a:xfrm>
                <a:off x="3886200" y="2971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80" name="Straight Connector 379"/>
            <p:cNvCxnSpPr/>
            <p:nvPr/>
          </p:nvCxnSpPr>
          <p:spPr>
            <a:xfrm>
              <a:off x="6718501" y="3641591"/>
              <a:ext cx="215149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1" name="Straight Connector 380"/>
            <p:cNvCxnSpPr/>
            <p:nvPr/>
          </p:nvCxnSpPr>
          <p:spPr>
            <a:xfrm flipV="1">
              <a:off x="7349914" y="3600776"/>
              <a:ext cx="45720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2" name="Straight Connector 381"/>
            <p:cNvCxnSpPr/>
            <p:nvPr/>
          </p:nvCxnSpPr>
          <p:spPr>
            <a:xfrm flipV="1">
              <a:off x="6934200" y="3466230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3" name="Straight Connector 382"/>
            <p:cNvCxnSpPr/>
            <p:nvPr/>
          </p:nvCxnSpPr>
          <p:spPr>
            <a:xfrm flipV="1">
              <a:off x="6934200" y="3383382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4" name="Straight Connector 383"/>
            <p:cNvCxnSpPr/>
            <p:nvPr/>
          </p:nvCxnSpPr>
          <p:spPr>
            <a:xfrm>
              <a:off x="7345130" y="3466230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5" name="Straight Connector 384"/>
            <p:cNvCxnSpPr/>
            <p:nvPr/>
          </p:nvCxnSpPr>
          <p:spPr>
            <a:xfrm>
              <a:off x="6933650" y="3486716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6" name="Straight Connector 385"/>
            <p:cNvCxnSpPr/>
            <p:nvPr/>
          </p:nvCxnSpPr>
          <p:spPr>
            <a:xfrm>
              <a:off x="7139665" y="3248993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7" name="Isosceles Triangle 386"/>
            <p:cNvSpPr/>
            <p:nvPr/>
          </p:nvSpPr>
          <p:spPr>
            <a:xfrm rot="10800000">
              <a:off x="7692814" y="4273825"/>
              <a:ext cx="228600" cy="139150"/>
            </a:xfrm>
            <a:prstGeom prst="triangl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2" name="Group 391"/>
          <p:cNvGrpSpPr/>
          <p:nvPr/>
        </p:nvGrpSpPr>
        <p:grpSpPr>
          <a:xfrm>
            <a:off x="9937352" y="3756575"/>
            <a:ext cx="619326" cy="530570"/>
            <a:chOff x="6718501" y="3248993"/>
            <a:chExt cx="1358698" cy="1163982"/>
          </a:xfrm>
        </p:grpSpPr>
        <p:grpSp>
          <p:nvGrpSpPr>
            <p:cNvPr id="393" name="Group 392"/>
            <p:cNvGrpSpPr/>
            <p:nvPr/>
          </p:nvGrpSpPr>
          <p:grpSpPr>
            <a:xfrm>
              <a:off x="7537030" y="3611037"/>
              <a:ext cx="540169" cy="720225"/>
              <a:chOff x="3657600" y="2590800"/>
              <a:chExt cx="457200" cy="609600"/>
            </a:xfrm>
          </p:grpSpPr>
          <p:cxnSp>
            <p:nvCxnSpPr>
              <p:cNvPr id="402" name="Straight Connector 401"/>
              <p:cNvCxnSpPr/>
              <p:nvPr/>
            </p:nvCxnSpPr>
            <p:spPr>
              <a:xfrm>
                <a:off x="3657600" y="28194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3" name="Straight Connector 402"/>
              <p:cNvCxnSpPr/>
              <p:nvPr/>
            </p:nvCxnSpPr>
            <p:spPr>
              <a:xfrm>
                <a:off x="3657600" y="29718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4" name="Straight Connector 403"/>
              <p:cNvCxnSpPr/>
              <p:nvPr/>
            </p:nvCxnSpPr>
            <p:spPr>
              <a:xfrm>
                <a:off x="3886200" y="2590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5" name="Straight Connector 404"/>
              <p:cNvCxnSpPr/>
              <p:nvPr/>
            </p:nvCxnSpPr>
            <p:spPr>
              <a:xfrm>
                <a:off x="3886200" y="2971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94" name="Straight Connector 393"/>
            <p:cNvCxnSpPr/>
            <p:nvPr/>
          </p:nvCxnSpPr>
          <p:spPr>
            <a:xfrm>
              <a:off x="6718501" y="3641591"/>
              <a:ext cx="215149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5" name="Straight Connector 394"/>
            <p:cNvCxnSpPr/>
            <p:nvPr/>
          </p:nvCxnSpPr>
          <p:spPr>
            <a:xfrm flipV="1">
              <a:off x="7349914" y="3600776"/>
              <a:ext cx="45720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6" name="Straight Connector 395"/>
            <p:cNvCxnSpPr/>
            <p:nvPr/>
          </p:nvCxnSpPr>
          <p:spPr>
            <a:xfrm flipV="1">
              <a:off x="6934200" y="3466230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7" name="Straight Connector 396"/>
            <p:cNvCxnSpPr/>
            <p:nvPr/>
          </p:nvCxnSpPr>
          <p:spPr>
            <a:xfrm flipV="1">
              <a:off x="6934200" y="3383382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8" name="Straight Connector 397"/>
            <p:cNvCxnSpPr/>
            <p:nvPr/>
          </p:nvCxnSpPr>
          <p:spPr>
            <a:xfrm>
              <a:off x="7345130" y="3466230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9" name="Straight Connector 398"/>
            <p:cNvCxnSpPr/>
            <p:nvPr/>
          </p:nvCxnSpPr>
          <p:spPr>
            <a:xfrm>
              <a:off x="6933650" y="3486716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0" name="Straight Connector 399"/>
            <p:cNvCxnSpPr/>
            <p:nvPr/>
          </p:nvCxnSpPr>
          <p:spPr>
            <a:xfrm>
              <a:off x="7139665" y="3248993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1" name="Isosceles Triangle 400"/>
            <p:cNvSpPr/>
            <p:nvPr/>
          </p:nvSpPr>
          <p:spPr>
            <a:xfrm rot="10800000">
              <a:off x="7692814" y="4273825"/>
              <a:ext cx="228600" cy="139150"/>
            </a:xfrm>
            <a:prstGeom prst="triangl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6" name="Group 405"/>
          <p:cNvGrpSpPr/>
          <p:nvPr/>
        </p:nvGrpSpPr>
        <p:grpSpPr>
          <a:xfrm>
            <a:off x="9215923" y="4584082"/>
            <a:ext cx="619326" cy="530570"/>
            <a:chOff x="6718501" y="3248993"/>
            <a:chExt cx="1358698" cy="1163982"/>
          </a:xfrm>
        </p:grpSpPr>
        <p:grpSp>
          <p:nvGrpSpPr>
            <p:cNvPr id="407" name="Group 406"/>
            <p:cNvGrpSpPr/>
            <p:nvPr/>
          </p:nvGrpSpPr>
          <p:grpSpPr>
            <a:xfrm>
              <a:off x="7537030" y="3611037"/>
              <a:ext cx="540169" cy="720225"/>
              <a:chOff x="3657600" y="2590800"/>
              <a:chExt cx="457200" cy="609600"/>
            </a:xfrm>
          </p:grpSpPr>
          <p:cxnSp>
            <p:nvCxnSpPr>
              <p:cNvPr id="416" name="Straight Connector 415"/>
              <p:cNvCxnSpPr/>
              <p:nvPr/>
            </p:nvCxnSpPr>
            <p:spPr>
              <a:xfrm>
                <a:off x="3657600" y="28194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7" name="Straight Connector 416"/>
              <p:cNvCxnSpPr/>
              <p:nvPr/>
            </p:nvCxnSpPr>
            <p:spPr>
              <a:xfrm>
                <a:off x="3657600" y="29718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8" name="Straight Connector 417"/>
              <p:cNvCxnSpPr/>
              <p:nvPr/>
            </p:nvCxnSpPr>
            <p:spPr>
              <a:xfrm>
                <a:off x="3886200" y="2590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9" name="Straight Connector 418"/>
              <p:cNvCxnSpPr/>
              <p:nvPr/>
            </p:nvCxnSpPr>
            <p:spPr>
              <a:xfrm>
                <a:off x="3886200" y="2971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08" name="Straight Connector 407"/>
            <p:cNvCxnSpPr/>
            <p:nvPr/>
          </p:nvCxnSpPr>
          <p:spPr>
            <a:xfrm>
              <a:off x="6718501" y="3641591"/>
              <a:ext cx="215149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9" name="Straight Connector 408"/>
            <p:cNvCxnSpPr/>
            <p:nvPr/>
          </p:nvCxnSpPr>
          <p:spPr>
            <a:xfrm flipV="1">
              <a:off x="7349914" y="3600776"/>
              <a:ext cx="45720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0" name="Straight Connector 409"/>
            <p:cNvCxnSpPr/>
            <p:nvPr/>
          </p:nvCxnSpPr>
          <p:spPr>
            <a:xfrm flipV="1">
              <a:off x="6934200" y="3466230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1" name="Straight Connector 410"/>
            <p:cNvCxnSpPr/>
            <p:nvPr/>
          </p:nvCxnSpPr>
          <p:spPr>
            <a:xfrm flipV="1">
              <a:off x="6934200" y="3383382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2" name="Straight Connector 411"/>
            <p:cNvCxnSpPr/>
            <p:nvPr/>
          </p:nvCxnSpPr>
          <p:spPr>
            <a:xfrm>
              <a:off x="7345130" y="3466230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3" name="Straight Connector 412"/>
            <p:cNvCxnSpPr/>
            <p:nvPr/>
          </p:nvCxnSpPr>
          <p:spPr>
            <a:xfrm>
              <a:off x="6933650" y="3486716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4" name="Straight Connector 413"/>
            <p:cNvCxnSpPr/>
            <p:nvPr/>
          </p:nvCxnSpPr>
          <p:spPr>
            <a:xfrm>
              <a:off x="7139665" y="3248993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15" name="Isosceles Triangle 414"/>
            <p:cNvSpPr/>
            <p:nvPr/>
          </p:nvSpPr>
          <p:spPr>
            <a:xfrm rot="10800000">
              <a:off x="7692814" y="4273825"/>
              <a:ext cx="228600" cy="139150"/>
            </a:xfrm>
            <a:prstGeom prst="triangl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0" name="Group 419"/>
          <p:cNvGrpSpPr/>
          <p:nvPr/>
        </p:nvGrpSpPr>
        <p:grpSpPr>
          <a:xfrm>
            <a:off x="8442017" y="4582419"/>
            <a:ext cx="619326" cy="530570"/>
            <a:chOff x="6718501" y="3248993"/>
            <a:chExt cx="1358698" cy="1163982"/>
          </a:xfrm>
        </p:grpSpPr>
        <p:grpSp>
          <p:nvGrpSpPr>
            <p:cNvPr id="421" name="Group 420"/>
            <p:cNvGrpSpPr/>
            <p:nvPr/>
          </p:nvGrpSpPr>
          <p:grpSpPr>
            <a:xfrm>
              <a:off x="7537030" y="3611037"/>
              <a:ext cx="540169" cy="720225"/>
              <a:chOff x="3657600" y="2590800"/>
              <a:chExt cx="457200" cy="609600"/>
            </a:xfrm>
          </p:grpSpPr>
          <p:cxnSp>
            <p:nvCxnSpPr>
              <p:cNvPr id="430" name="Straight Connector 429"/>
              <p:cNvCxnSpPr/>
              <p:nvPr/>
            </p:nvCxnSpPr>
            <p:spPr>
              <a:xfrm>
                <a:off x="3657600" y="28194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1" name="Straight Connector 430"/>
              <p:cNvCxnSpPr/>
              <p:nvPr/>
            </p:nvCxnSpPr>
            <p:spPr>
              <a:xfrm>
                <a:off x="3657600" y="29718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2" name="Straight Connector 431"/>
              <p:cNvCxnSpPr/>
              <p:nvPr/>
            </p:nvCxnSpPr>
            <p:spPr>
              <a:xfrm>
                <a:off x="3886200" y="2590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3" name="Straight Connector 432"/>
              <p:cNvCxnSpPr/>
              <p:nvPr/>
            </p:nvCxnSpPr>
            <p:spPr>
              <a:xfrm>
                <a:off x="3886200" y="2971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22" name="Straight Connector 421"/>
            <p:cNvCxnSpPr/>
            <p:nvPr/>
          </p:nvCxnSpPr>
          <p:spPr>
            <a:xfrm>
              <a:off x="6718501" y="3641591"/>
              <a:ext cx="215149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3" name="Straight Connector 422"/>
            <p:cNvCxnSpPr/>
            <p:nvPr/>
          </p:nvCxnSpPr>
          <p:spPr>
            <a:xfrm flipV="1">
              <a:off x="7349914" y="3600776"/>
              <a:ext cx="45720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4" name="Straight Connector 423"/>
            <p:cNvCxnSpPr/>
            <p:nvPr/>
          </p:nvCxnSpPr>
          <p:spPr>
            <a:xfrm flipV="1">
              <a:off x="6934200" y="3466230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5" name="Straight Connector 424"/>
            <p:cNvCxnSpPr/>
            <p:nvPr/>
          </p:nvCxnSpPr>
          <p:spPr>
            <a:xfrm flipV="1">
              <a:off x="6934200" y="3383382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6" name="Straight Connector 425"/>
            <p:cNvCxnSpPr/>
            <p:nvPr/>
          </p:nvCxnSpPr>
          <p:spPr>
            <a:xfrm>
              <a:off x="7345130" y="3466230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7" name="Straight Connector 426"/>
            <p:cNvCxnSpPr/>
            <p:nvPr/>
          </p:nvCxnSpPr>
          <p:spPr>
            <a:xfrm>
              <a:off x="6933650" y="3486716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8" name="Straight Connector 427"/>
            <p:cNvCxnSpPr/>
            <p:nvPr/>
          </p:nvCxnSpPr>
          <p:spPr>
            <a:xfrm>
              <a:off x="7139665" y="3248993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9" name="Isosceles Triangle 428"/>
            <p:cNvSpPr/>
            <p:nvPr/>
          </p:nvSpPr>
          <p:spPr>
            <a:xfrm rot="10800000">
              <a:off x="7692814" y="4273825"/>
              <a:ext cx="228600" cy="139150"/>
            </a:xfrm>
            <a:prstGeom prst="triangl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4" name="Group 433"/>
          <p:cNvGrpSpPr/>
          <p:nvPr/>
        </p:nvGrpSpPr>
        <p:grpSpPr>
          <a:xfrm>
            <a:off x="7682684" y="4578657"/>
            <a:ext cx="619326" cy="530570"/>
            <a:chOff x="6718501" y="3248993"/>
            <a:chExt cx="1358698" cy="1163982"/>
          </a:xfrm>
        </p:grpSpPr>
        <p:grpSp>
          <p:nvGrpSpPr>
            <p:cNvPr id="435" name="Group 434"/>
            <p:cNvGrpSpPr/>
            <p:nvPr/>
          </p:nvGrpSpPr>
          <p:grpSpPr>
            <a:xfrm>
              <a:off x="7537030" y="3611037"/>
              <a:ext cx="540169" cy="720225"/>
              <a:chOff x="3657600" y="2590800"/>
              <a:chExt cx="457200" cy="609600"/>
            </a:xfrm>
          </p:grpSpPr>
          <p:cxnSp>
            <p:nvCxnSpPr>
              <p:cNvPr id="444" name="Straight Connector 443"/>
              <p:cNvCxnSpPr/>
              <p:nvPr/>
            </p:nvCxnSpPr>
            <p:spPr>
              <a:xfrm>
                <a:off x="3657600" y="28194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5" name="Straight Connector 444"/>
              <p:cNvCxnSpPr/>
              <p:nvPr/>
            </p:nvCxnSpPr>
            <p:spPr>
              <a:xfrm>
                <a:off x="3657600" y="29718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6" name="Straight Connector 445"/>
              <p:cNvCxnSpPr/>
              <p:nvPr/>
            </p:nvCxnSpPr>
            <p:spPr>
              <a:xfrm>
                <a:off x="3886200" y="2590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7" name="Straight Connector 446"/>
              <p:cNvCxnSpPr/>
              <p:nvPr/>
            </p:nvCxnSpPr>
            <p:spPr>
              <a:xfrm>
                <a:off x="3886200" y="2971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36" name="Straight Connector 435"/>
            <p:cNvCxnSpPr/>
            <p:nvPr/>
          </p:nvCxnSpPr>
          <p:spPr>
            <a:xfrm>
              <a:off x="6718501" y="3641591"/>
              <a:ext cx="215149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7" name="Straight Connector 436"/>
            <p:cNvCxnSpPr/>
            <p:nvPr/>
          </p:nvCxnSpPr>
          <p:spPr>
            <a:xfrm flipV="1">
              <a:off x="7349914" y="3600776"/>
              <a:ext cx="45720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8" name="Straight Connector 437"/>
            <p:cNvCxnSpPr/>
            <p:nvPr/>
          </p:nvCxnSpPr>
          <p:spPr>
            <a:xfrm flipV="1">
              <a:off x="6934200" y="3466230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9" name="Straight Connector 438"/>
            <p:cNvCxnSpPr/>
            <p:nvPr/>
          </p:nvCxnSpPr>
          <p:spPr>
            <a:xfrm flipV="1">
              <a:off x="6934200" y="3383382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0" name="Straight Connector 439"/>
            <p:cNvCxnSpPr/>
            <p:nvPr/>
          </p:nvCxnSpPr>
          <p:spPr>
            <a:xfrm>
              <a:off x="7345130" y="3466230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1" name="Straight Connector 440"/>
            <p:cNvCxnSpPr/>
            <p:nvPr/>
          </p:nvCxnSpPr>
          <p:spPr>
            <a:xfrm>
              <a:off x="6933650" y="3486716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2" name="Straight Connector 441"/>
            <p:cNvCxnSpPr/>
            <p:nvPr/>
          </p:nvCxnSpPr>
          <p:spPr>
            <a:xfrm>
              <a:off x="7139665" y="3248993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3" name="Isosceles Triangle 442"/>
            <p:cNvSpPr/>
            <p:nvPr/>
          </p:nvSpPr>
          <p:spPr>
            <a:xfrm rot="10800000">
              <a:off x="7692814" y="4273825"/>
              <a:ext cx="228600" cy="139150"/>
            </a:xfrm>
            <a:prstGeom prst="triangl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8" name="Group 447"/>
          <p:cNvGrpSpPr/>
          <p:nvPr/>
        </p:nvGrpSpPr>
        <p:grpSpPr>
          <a:xfrm>
            <a:off x="9937352" y="4593670"/>
            <a:ext cx="619326" cy="530570"/>
            <a:chOff x="6718501" y="3248993"/>
            <a:chExt cx="1358698" cy="1163982"/>
          </a:xfrm>
        </p:grpSpPr>
        <p:grpSp>
          <p:nvGrpSpPr>
            <p:cNvPr id="449" name="Group 448"/>
            <p:cNvGrpSpPr/>
            <p:nvPr/>
          </p:nvGrpSpPr>
          <p:grpSpPr>
            <a:xfrm>
              <a:off x="7537030" y="3611037"/>
              <a:ext cx="540169" cy="720225"/>
              <a:chOff x="3657600" y="2590800"/>
              <a:chExt cx="457200" cy="609600"/>
            </a:xfrm>
          </p:grpSpPr>
          <p:cxnSp>
            <p:nvCxnSpPr>
              <p:cNvPr id="458" name="Straight Connector 457"/>
              <p:cNvCxnSpPr/>
              <p:nvPr/>
            </p:nvCxnSpPr>
            <p:spPr>
              <a:xfrm>
                <a:off x="3657600" y="28194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9" name="Straight Connector 458"/>
              <p:cNvCxnSpPr/>
              <p:nvPr/>
            </p:nvCxnSpPr>
            <p:spPr>
              <a:xfrm>
                <a:off x="3657600" y="29718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0" name="Straight Connector 459"/>
              <p:cNvCxnSpPr/>
              <p:nvPr/>
            </p:nvCxnSpPr>
            <p:spPr>
              <a:xfrm>
                <a:off x="3886200" y="2590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1" name="Straight Connector 460"/>
              <p:cNvCxnSpPr/>
              <p:nvPr/>
            </p:nvCxnSpPr>
            <p:spPr>
              <a:xfrm>
                <a:off x="3886200" y="2971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50" name="Straight Connector 449"/>
            <p:cNvCxnSpPr/>
            <p:nvPr/>
          </p:nvCxnSpPr>
          <p:spPr>
            <a:xfrm>
              <a:off x="6718501" y="3641591"/>
              <a:ext cx="215149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1" name="Straight Connector 450"/>
            <p:cNvCxnSpPr/>
            <p:nvPr/>
          </p:nvCxnSpPr>
          <p:spPr>
            <a:xfrm flipV="1">
              <a:off x="7349914" y="3600776"/>
              <a:ext cx="45720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2" name="Straight Connector 451"/>
            <p:cNvCxnSpPr/>
            <p:nvPr/>
          </p:nvCxnSpPr>
          <p:spPr>
            <a:xfrm flipV="1">
              <a:off x="6934200" y="3466230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3" name="Straight Connector 452"/>
            <p:cNvCxnSpPr/>
            <p:nvPr/>
          </p:nvCxnSpPr>
          <p:spPr>
            <a:xfrm flipV="1">
              <a:off x="6934200" y="3383382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4" name="Straight Connector 453"/>
            <p:cNvCxnSpPr/>
            <p:nvPr/>
          </p:nvCxnSpPr>
          <p:spPr>
            <a:xfrm>
              <a:off x="7345130" y="3466230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5" name="Straight Connector 454"/>
            <p:cNvCxnSpPr/>
            <p:nvPr/>
          </p:nvCxnSpPr>
          <p:spPr>
            <a:xfrm>
              <a:off x="6933650" y="3486716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6" name="Straight Connector 455"/>
            <p:cNvCxnSpPr/>
            <p:nvPr/>
          </p:nvCxnSpPr>
          <p:spPr>
            <a:xfrm>
              <a:off x="7139665" y="3248993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57" name="Isosceles Triangle 456"/>
            <p:cNvSpPr/>
            <p:nvPr/>
          </p:nvSpPr>
          <p:spPr>
            <a:xfrm rot="10800000">
              <a:off x="7692814" y="4273825"/>
              <a:ext cx="228600" cy="139150"/>
            </a:xfrm>
            <a:prstGeom prst="triangl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2" name="Group 461"/>
          <p:cNvGrpSpPr/>
          <p:nvPr/>
        </p:nvGrpSpPr>
        <p:grpSpPr>
          <a:xfrm>
            <a:off x="9215923" y="5341880"/>
            <a:ext cx="619326" cy="530570"/>
            <a:chOff x="6718501" y="3248993"/>
            <a:chExt cx="1358698" cy="1163982"/>
          </a:xfrm>
        </p:grpSpPr>
        <p:grpSp>
          <p:nvGrpSpPr>
            <p:cNvPr id="463" name="Group 462"/>
            <p:cNvGrpSpPr/>
            <p:nvPr/>
          </p:nvGrpSpPr>
          <p:grpSpPr>
            <a:xfrm>
              <a:off x="7537030" y="3611037"/>
              <a:ext cx="540169" cy="720225"/>
              <a:chOff x="3657600" y="2590800"/>
              <a:chExt cx="457200" cy="609600"/>
            </a:xfrm>
          </p:grpSpPr>
          <p:cxnSp>
            <p:nvCxnSpPr>
              <p:cNvPr id="472" name="Straight Connector 471"/>
              <p:cNvCxnSpPr/>
              <p:nvPr/>
            </p:nvCxnSpPr>
            <p:spPr>
              <a:xfrm>
                <a:off x="3657600" y="28194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3" name="Straight Connector 472"/>
              <p:cNvCxnSpPr/>
              <p:nvPr/>
            </p:nvCxnSpPr>
            <p:spPr>
              <a:xfrm>
                <a:off x="3657600" y="29718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/>
              <p:cNvCxnSpPr/>
              <p:nvPr/>
            </p:nvCxnSpPr>
            <p:spPr>
              <a:xfrm>
                <a:off x="3886200" y="2590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5" name="Straight Connector 474"/>
              <p:cNvCxnSpPr/>
              <p:nvPr/>
            </p:nvCxnSpPr>
            <p:spPr>
              <a:xfrm>
                <a:off x="3886200" y="2971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64" name="Straight Connector 463"/>
            <p:cNvCxnSpPr/>
            <p:nvPr/>
          </p:nvCxnSpPr>
          <p:spPr>
            <a:xfrm>
              <a:off x="6718501" y="3641591"/>
              <a:ext cx="215149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5" name="Straight Connector 464"/>
            <p:cNvCxnSpPr/>
            <p:nvPr/>
          </p:nvCxnSpPr>
          <p:spPr>
            <a:xfrm flipV="1">
              <a:off x="7349914" y="3600776"/>
              <a:ext cx="45720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6" name="Straight Connector 465"/>
            <p:cNvCxnSpPr/>
            <p:nvPr/>
          </p:nvCxnSpPr>
          <p:spPr>
            <a:xfrm flipV="1">
              <a:off x="6934200" y="3466230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7" name="Straight Connector 466"/>
            <p:cNvCxnSpPr/>
            <p:nvPr/>
          </p:nvCxnSpPr>
          <p:spPr>
            <a:xfrm flipV="1">
              <a:off x="6934200" y="3383382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8" name="Straight Connector 467"/>
            <p:cNvCxnSpPr/>
            <p:nvPr/>
          </p:nvCxnSpPr>
          <p:spPr>
            <a:xfrm>
              <a:off x="7345130" y="3466230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9" name="Straight Connector 468"/>
            <p:cNvCxnSpPr/>
            <p:nvPr/>
          </p:nvCxnSpPr>
          <p:spPr>
            <a:xfrm>
              <a:off x="6933650" y="3486716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0" name="Straight Connector 469"/>
            <p:cNvCxnSpPr/>
            <p:nvPr/>
          </p:nvCxnSpPr>
          <p:spPr>
            <a:xfrm>
              <a:off x="7139665" y="3248993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71" name="Isosceles Triangle 470"/>
            <p:cNvSpPr/>
            <p:nvPr/>
          </p:nvSpPr>
          <p:spPr>
            <a:xfrm rot="10800000">
              <a:off x="7692814" y="4273825"/>
              <a:ext cx="228600" cy="139150"/>
            </a:xfrm>
            <a:prstGeom prst="triangl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6" name="Group 475"/>
          <p:cNvGrpSpPr/>
          <p:nvPr/>
        </p:nvGrpSpPr>
        <p:grpSpPr>
          <a:xfrm>
            <a:off x="8442017" y="5340217"/>
            <a:ext cx="619326" cy="530570"/>
            <a:chOff x="6718501" y="3248993"/>
            <a:chExt cx="1358698" cy="1163982"/>
          </a:xfrm>
        </p:grpSpPr>
        <p:grpSp>
          <p:nvGrpSpPr>
            <p:cNvPr id="477" name="Group 476"/>
            <p:cNvGrpSpPr/>
            <p:nvPr/>
          </p:nvGrpSpPr>
          <p:grpSpPr>
            <a:xfrm>
              <a:off x="7537030" y="3611037"/>
              <a:ext cx="540169" cy="720225"/>
              <a:chOff x="3657600" y="2590800"/>
              <a:chExt cx="457200" cy="609600"/>
            </a:xfrm>
          </p:grpSpPr>
          <p:cxnSp>
            <p:nvCxnSpPr>
              <p:cNvPr id="486" name="Straight Connector 485"/>
              <p:cNvCxnSpPr/>
              <p:nvPr/>
            </p:nvCxnSpPr>
            <p:spPr>
              <a:xfrm>
                <a:off x="3657600" y="28194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7" name="Straight Connector 486"/>
              <p:cNvCxnSpPr/>
              <p:nvPr/>
            </p:nvCxnSpPr>
            <p:spPr>
              <a:xfrm>
                <a:off x="3657600" y="29718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8" name="Straight Connector 487"/>
              <p:cNvCxnSpPr/>
              <p:nvPr/>
            </p:nvCxnSpPr>
            <p:spPr>
              <a:xfrm>
                <a:off x="3886200" y="2590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9" name="Straight Connector 488"/>
              <p:cNvCxnSpPr/>
              <p:nvPr/>
            </p:nvCxnSpPr>
            <p:spPr>
              <a:xfrm>
                <a:off x="3886200" y="2971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78" name="Straight Connector 477"/>
            <p:cNvCxnSpPr/>
            <p:nvPr/>
          </p:nvCxnSpPr>
          <p:spPr>
            <a:xfrm>
              <a:off x="6718501" y="3641591"/>
              <a:ext cx="215149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9" name="Straight Connector 478"/>
            <p:cNvCxnSpPr/>
            <p:nvPr/>
          </p:nvCxnSpPr>
          <p:spPr>
            <a:xfrm flipV="1">
              <a:off x="7349914" y="3600776"/>
              <a:ext cx="45720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0" name="Straight Connector 479"/>
            <p:cNvCxnSpPr/>
            <p:nvPr/>
          </p:nvCxnSpPr>
          <p:spPr>
            <a:xfrm flipV="1">
              <a:off x="6934200" y="3466230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1" name="Straight Connector 480"/>
            <p:cNvCxnSpPr/>
            <p:nvPr/>
          </p:nvCxnSpPr>
          <p:spPr>
            <a:xfrm flipV="1">
              <a:off x="6934200" y="3383382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2" name="Straight Connector 481"/>
            <p:cNvCxnSpPr/>
            <p:nvPr/>
          </p:nvCxnSpPr>
          <p:spPr>
            <a:xfrm>
              <a:off x="7345130" y="3466230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3" name="Straight Connector 482"/>
            <p:cNvCxnSpPr/>
            <p:nvPr/>
          </p:nvCxnSpPr>
          <p:spPr>
            <a:xfrm>
              <a:off x="6933650" y="3486716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4" name="Straight Connector 483"/>
            <p:cNvCxnSpPr/>
            <p:nvPr/>
          </p:nvCxnSpPr>
          <p:spPr>
            <a:xfrm>
              <a:off x="7139665" y="3248993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85" name="Isosceles Triangle 484"/>
            <p:cNvSpPr/>
            <p:nvPr/>
          </p:nvSpPr>
          <p:spPr>
            <a:xfrm rot="10800000">
              <a:off x="7692814" y="4273825"/>
              <a:ext cx="228600" cy="139150"/>
            </a:xfrm>
            <a:prstGeom prst="triangl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0" name="Group 489"/>
          <p:cNvGrpSpPr/>
          <p:nvPr/>
        </p:nvGrpSpPr>
        <p:grpSpPr>
          <a:xfrm>
            <a:off x="7682684" y="5336455"/>
            <a:ext cx="619326" cy="530570"/>
            <a:chOff x="6718501" y="3248993"/>
            <a:chExt cx="1358698" cy="1163982"/>
          </a:xfrm>
        </p:grpSpPr>
        <p:grpSp>
          <p:nvGrpSpPr>
            <p:cNvPr id="491" name="Group 490"/>
            <p:cNvGrpSpPr/>
            <p:nvPr/>
          </p:nvGrpSpPr>
          <p:grpSpPr>
            <a:xfrm>
              <a:off x="7537030" y="3611037"/>
              <a:ext cx="540169" cy="720225"/>
              <a:chOff x="3657600" y="2590800"/>
              <a:chExt cx="457200" cy="609600"/>
            </a:xfrm>
          </p:grpSpPr>
          <p:cxnSp>
            <p:nvCxnSpPr>
              <p:cNvPr id="500" name="Straight Connector 499"/>
              <p:cNvCxnSpPr/>
              <p:nvPr/>
            </p:nvCxnSpPr>
            <p:spPr>
              <a:xfrm>
                <a:off x="3657600" y="28194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1" name="Straight Connector 500"/>
              <p:cNvCxnSpPr/>
              <p:nvPr/>
            </p:nvCxnSpPr>
            <p:spPr>
              <a:xfrm>
                <a:off x="3657600" y="29718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2" name="Straight Connector 501"/>
              <p:cNvCxnSpPr/>
              <p:nvPr/>
            </p:nvCxnSpPr>
            <p:spPr>
              <a:xfrm>
                <a:off x="3886200" y="2590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3" name="Straight Connector 502"/>
              <p:cNvCxnSpPr/>
              <p:nvPr/>
            </p:nvCxnSpPr>
            <p:spPr>
              <a:xfrm>
                <a:off x="3886200" y="2971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92" name="Straight Connector 491"/>
            <p:cNvCxnSpPr/>
            <p:nvPr/>
          </p:nvCxnSpPr>
          <p:spPr>
            <a:xfrm>
              <a:off x="6718501" y="3641591"/>
              <a:ext cx="215149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3" name="Straight Connector 492"/>
            <p:cNvCxnSpPr/>
            <p:nvPr/>
          </p:nvCxnSpPr>
          <p:spPr>
            <a:xfrm flipV="1">
              <a:off x="7349914" y="3600776"/>
              <a:ext cx="45720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4" name="Straight Connector 493"/>
            <p:cNvCxnSpPr/>
            <p:nvPr/>
          </p:nvCxnSpPr>
          <p:spPr>
            <a:xfrm flipV="1">
              <a:off x="6934200" y="3466230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5" name="Straight Connector 494"/>
            <p:cNvCxnSpPr/>
            <p:nvPr/>
          </p:nvCxnSpPr>
          <p:spPr>
            <a:xfrm flipV="1">
              <a:off x="6934200" y="3383382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6" name="Straight Connector 495"/>
            <p:cNvCxnSpPr/>
            <p:nvPr/>
          </p:nvCxnSpPr>
          <p:spPr>
            <a:xfrm>
              <a:off x="7345130" y="3466230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7" name="Straight Connector 496"/>
            <p:cNvCxnSpPr/>
            <p:nvPr/>
          </p:nvCxnSpPr>
          <p:spPr>
            <a:xfrm>
              <a:off x="6933650" y="3486716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8" name="Straight Connector 497"/>
            <p:cNvCxnSpPr/>
            <p:nvPr/>
          </p:nvCxnSpPr>
          <p:spPr>
            <a:xfrm>
              <a:off x="7139665" y="3248993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99" name="Isosceles Triangle 498"/>
            <p:cNvSpPr/>
            <p:nvPr/>
          </p:nvSpPr>
          <p:spPr>
            <a:xfrm rot="10800000">
              <a:off x="7692814" y="4273825"/>
              <a:ext cx="228600" cy="139150"/>
            </a:xfrm>
            <a:prstGeom prst="triangl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4" name="Group 503"/>
          <p:cNvGrpSpPr/>
          <p:nvPr/>
        </p:nvGrpSpPr>
        <p:grpSpPr>
          <a:xfrm>
            <a:off x="9937352" y="5351468"/>
            <a:ext cx="619326" cy="530570"/>
            <a:chOff x="6718501" y="3248993"/>
            <a:chExt cx="1358698" cy="1163982"/>
          </a:xfrm>
        </p:grpSpPr>
        <p:grpSp>
          <p:nvGrpSpPr>
            <p:cNvPr id="505" name="Group 504"/>
            <p:cNvGrpSpPr/>
            <p:nvPr/>
          </p:nvGrpSpPr>
          <p:grpSpPr>
            <a:xfrm>
              <a:off x="7537030" y="3611037"/>
              <a:ext cx="540169" cy="720225"/>
              <a:chOff x="3657600" y="2590800"/>
              <a:chExt cx="457200" cy="609600"/>
            </a:xfrm>
          </p:grpSpPr>
          <p:cxnSp>
            <p:nvCxnSpPr>
              <p:cNvPr id="514" name="Straight Connector 513"/>
              <p:cNvCxnSpPr/>
              <p:nvPr/>
            </p:nvCxnSpPr>
            <p:spPr>
              <a:xfrm>
                <a:off x="3657600" y="28194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5" name="Straight Connector 514"/>
              <p:cNvCxnSpPr/>
              <p:nvPr/>
            </p:nvCxnSpPr>
            <p:spPr>
              <a:xfrm>
                <a:off x="3657600" y="2971800"/>
                <a:ext cx="457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6" name="Straight Connector 515"/>
              <p:cNvCxnSpPr/>
              <p:nvPr/>
            </p:nvCxnSpPr>
            <p:spPr>
              <a:xfrm>
                <a:off x="3886200" y="2590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7" name="Straight Connector 516"/>
              <p:cNvCxnSpPr/>
              <p:nvPr/>
            </p:nvCxnSpPr>
            <p:spPr>
              <a:xfrm>
                <a:off x="3886200" y="2971800"/>
                <a:ext cx="0" cy="2286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06" name="Straight Connector 505"/>
            <p:cNvCxnSpPr/>
            <p:nvPr/>
          </p:nvCxnSpPr>
          <p:spPr>
            <a:xfrm>
              <a:off x="6718501" y="3641591"/>
              <a:ext cx="215149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7" name="Straight Connector 506"/>
            <p:cNvCxnSpPr/>
            <p:nvPr/>
          </p:nvCxnSpPr>
          <p:spPr>
            <a:xfrm flipV="1">
              <a:off x="7349914" y="3600776"/>
              <a:ext cx="45720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8" name="Straight Connector 507"/>
            <p:cNvCxnSpPr/>
            <p:nvPr/>
          </p:nvCxnSpPr>
          <p:spPr>
            <a:xfrm flipV="1">
              <a:off x="6934200" y="3466230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9" name="Straight Connector 508"/>
            <p:cNvCxnSpPr/>
            <p:nvPr/>
          </p:nvCxnSpPr>
          <p:spPr>
            <a:xfrm flipV="1">
              <a:off x="6934200" y="3383382"/>
              <a:ext cx="410930" cy="1041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0" name="Straight Connector 509"/>
            <p:cNvCxnSpPr/>
            <p:nvPr/>
          </p:nvCxnSpPr>
          <p:spPr>
            <a:xfrm>
              <a:off x="7345130" y="3466230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1" name="Straight Connector 510"/>
            <p:cNvCxnSpPr/>
            <p:nvPr/>
          </p:nvCxnSpPr>
          <p:spPr>
            <a:xfrm>
              <a:off x="6933650" y="3486716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2" name="Straight Connector 511"/>
            <p:cNvCxnSpPr/>
            <p:nvPr/>
          </p:nvCxnSpPr>
          <p:spPr>
            <a:xfrm>
              <a:off x="7139665" y="3248993"/>
              <a:ext cx="0" cy="14480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3" name="Isosceles Triangle 512"/>
            <p:cNvSpPr/>
            <p:nvPr/>
          </p:nvSpPr>
          <p:spPr>
            <a:xfrm rot="10800000">
              <a:off x="7692814" y="4273825"/>
              <a:ext cx="228600" cy="139150"/>
            </a:xfrm>
            <a:prstGeom prst="triangl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4" name="TextBox 593"/>
          <p:cNvSpPr txBox="1"/>
          <p:nvPr/>
        </p:nvSpPr>
        <p:spPr>
          <a:xfrm>
            <a:off x="8256261" y="2944344"/>
            <a:ext cx="151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passive matrix</a:t>
            </a:r>
            <a:endParaRPr lang="en-US" dirty="0"/>
          </a:p>
        </p:txBody>
      </p:sp>
      <p:sp>
        <p:nvSpPr>
          <p:cNvPr id="595" name="TextBox 594"/>
          <p:cNvSpPr txBox="1"/>
          <p:nvPr/>
        </p:nvSpPr>
        <p:spPr>
          <a:xfrm>
            <a:off x="8417310" y="6175169"/>
            <a:ext cx="1417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active matrix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20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Organic LEDs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Organic materials can act as semiconductors.</a:t>
            </a:r>
          </a:p>
          <a:p>
            <a:r>
              <a:rPr lang="en-US" dirty="0" smtClean="0"/>
              <a:t>Amorphous organic LEDs (AMOLEDs) are very bright but deteriorate over time.</a:t>
            </a:r>
          </a:p>
          <a:p>
            <a:r>
              <a:rPr lang="en-US" dirty="0" smtClean="0"/>
              <a:t>Pixel circuit must compensate for time-varying LED characteristics.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271620"/>
            <a:ext cx="5181600" cy="345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91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light processor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Hinged mirror is controlled electrostatically.</a:t>
            </a:r>
          </a:p>
          <a:p>
            <a:pPr lvl="1"/>
            <a:r>
              <a:rPr lang="en-US" dirty="0" smtClean="0"/>
              <a:t>Mirror either reflects out of projector or inside projector.</a:t>
            </a:r>
          </a:p>
          <a:p>
            <a:r>
              <a:rPr lang="en-US" dirty="0" smtClean="0"/>
              <a:t>Brightness is controlled by frequency of flips.</a:t>
            </a:r>
          </a:p>
          <a:p>
            <a:r>
              <a:rPr lang="en-US" dirty="0" smtClean="0"/>
              <a:t>Truly digital output---light pulses are integrated in the visual system.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7137400" y="3380912"/>
            <a:ext cx="646115" cy="1812213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6985696" y="2868442"/>
            <a:ext cx="864657" cy="103236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6383752" y="1969761"/>
            <a:ext cx="1087844" cy="1663671"/>
            <a:chOff x="5462416" y="1893910"/>
            <a:chExt cx="1087844" cy="1663671"/>
          </a:xfrm>
        </p:grpSpPr>
        <p:cxnSp>
          <p:nvCxnSpPr>
            <p:cNvPr id="9" name="Straight Arrow Connector 8"/>
            <p:cNvCxnSpPr/>
            <p:nvPr/>
          </p:nvCxnSpPr>
          <p:spPr>
            <a:xfrm flipH="1">
              <a:off x="6505700" y="1893910"/>
              <a:ext cx="44560" cy="135916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5462416" y="3253070"/>
              <a:ext cx="1043284" cy="30451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1" name="Isosceles Triangle 10"/>
          <p:cNvSpPr/>
          <p:nvPr/>
        </p:nvSpPr>
        <p:spPr>
          <a:xfrm>
            <a:off x="6617538" y="4138477"/>
            <a:ext cx="412329" cy="105464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/>
          <p:cNvSpPr/>
          <p:nvPr/>
        </p:nvSpPr>
        <p:spPr>
          <a:xfrm>
            <a:off x="7876888" y="4138477"/>
            <a:ext cx="412329" cy="105464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/>
          <p:cNvSpPr/>
          <p:nvPr/>
        </p:nvSpPr>
        <p:spPr>
          <a:xfrm>
            <a:off x="10142131" y="3380912"/>
            <a:ext cx="646115" cy="1812213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9841701" y="2018037"/>
            <a:ext cx="1180131" cy="1362874"/>
            <a:chOff x="7134102" y="4161694"/>
            <a:chExt cx="1180131" cy="1362874"/>
          </a:xfrm>
        </p:grpSpPr>
        <p:cxnSp>
          <p:nvCxnSpPr>
            <p:cNvPr id="15" name="Straight Connector 14"/>
            <p:cNvCxnSpPr/>
            <p:nvPr/>
          </p:nvCxnSpPr>
          <p:spPr>
            <a:xfrm flipV="1">
              <a:off x="7134102" y="5524567"/>
              <a:ext cx="1180131" cy="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7764665" y="4161694"/>
              <a:ext cx="44560" cy="135916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 flipV="1">
              <a:off x="7627117" y="4161694"/>
              <a:ext cx="137548" cy="135916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8" name="Isosceles Triangle 17"/>
          <p:cNvSpPr/>
          <p:nvPr/>
        </p:nvSpPr>
        <p:spPr>
          <a:xfrm>
            <a:off x="9622269" y="4138477"/>
            <a:ext cx="412329" cy="105464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>
            <a:off x="10881619" y="4138477"/>
            <a:ext cx="412329" cy="105464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148592" y="5559704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dark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030887" y="5559704"/>
            <a:ext cx="745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bright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345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947</Words>
  <Application>Microsoft Office PowerPoint</Application>
  <PresentationFormat>Widescreen</PresentationFormat>
  <Paragraphs>222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Symbol</vt:lpstr>
      <vt:lpstr>Office Theme</vt:lpstr>
      <vt:lpstr>Input and output</vt:lpstr>
      <vt:lpstr>Topics</vt:lpstr>
      <vt:lpstr>LEDs</vt:lpstr>
      <vt:lpstr>LED color</vt:lpstr>
      <vt:lpstr>Liquid crystal display</vt:lpstr>
      <vt:lpstr>LCD display architecture</vt:lpstr>
      <vt:lpstr>Pixel control</vt:lpstr>
      <vt:lpstr>Organic LEDs</vt:lpstr>
      <vt:lpstr>Digital light processor</vt:lpstr>
      <vt:lpstr>Electronic ink</vt:lpstr>
      <vt:lpstr>Inkjet</vt:lpstr>
      <vt:lpstr>Image sensors</vt:lpstr>
      <vt:lpstr>Pixel architecture</vt:lpstr>
      <vt:lpstr>Bayer pattern</vt:lpstr>
      <vt:lpstr>Image sensor architectures</vt:lpstr>
      <vt:lpstr>CCD</vt:lpstr>
      <vt:lpstr>CMOS active pixel sensor</vt:lpstr>
      <vt:lpstr>APS pixel</vt:lpstr>
      <vt:lpstr>Theremin</vt:lpstr>
      <vt:lpstr>Resistive touch screen</vt:lpstr>
      <vt:lpstr>Microphones</vt:lpstr>
      <vt:lpstr>Accelerometer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History</dc:title>
  <dc:creator>Marilyn</dc:creator>
  <cp:lastModifiedBy>Marilyn</cp:lastModifiedBy>
  <cp:revision>18</cp:revision>
  <dcterms:created xsi:type="dcterms:W3CDTF">2016-05-14T01:06:14Z</dcterms:created>
  <dcterms:modified xsi:type="dcterms:W3CDTF">2016-05-28T00:12:17Z</dcterms:modified>
</cp:coreProperties>
</file>